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83" r:id="rId4"/>
    <p:sldId id="284" r:id="rId5"/>
    <p:sldId id="286" r:id="rId6"/>
    <p:sldId id="287" r:id="rId7"/>
    <p:sldId id="259" r:id="rId8"/>
    <p:sldId id="282" r:id="rId9"/>
    <p:sldId id="260" r:id="rId10"/>
    <p:sldId id="267" r:id="rId11"/>
    <p:sldId id="269" r:id="rId12"/>
    <p:sldId id="270" r:id="rId13"/>
    <p:sldId id="271" r:id="rId14"/>
    <p:sldId id="268" r:id="rId15"/>
    <p:sldId id="272" r:id="rId16"/>
    <p:sldId id="274" r:id="rId17"/>
    <p:sldId id="273" r:id="rId18"/>
    <p:sldId id="262" r:id="rId19"/>
    <p:sldId id="275" r:id="rId20"/>
    <p:sldId id="261" r:id="rId21"/>
    <p:sldId id="278"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endParaRPr lang="en-US" sz="3200" b="1"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i="1" u="sng" dirty="0">
                <a:solidFill>
                  <a:schemeClr val="accent4">
                    <a:lumMod val="75000"/>
                  </a:schemeClr>
                </a:solidFill>
              </a:rPr>
              <a:t>AZ EU </a:t>
            </a:r>
            <a:r>
              <a:rPr lang="en-US" b="1" i="1" u="sng" dirty="0" err="1">
                <a:solidFill>
                  <a:schemeClr val="accent4">
                    <a:lumMod val="75000"/>
                  </a:schemeClr>
                </a:solidFill>
              </a:rPr>
              <a:t>Jogrendszere</a:t>
            </a:r>
            <a:endParaRPr lang="en-US" b="1" i="1" u="sng" dirty="0">
              <a:solidFill>
                <a:schemeClr val="accent4">
                  <a:lumMod val="75000"/>
                </a:schemeClr>
              </a:solidFill>
            </a:endParaRPr>
          </a:p>
          <a:p>
            <a:r>
              <a:rPr lang="en-US" b="1" i="1" u="sng" dirty="0" smtClean="0">
                <a:solidFill>
                  <a:schemeClr val="accent4">
                    <a:lumMod val="75000"/>
                  </a:schemeClr>
                </a:solidFill>
              </a:rPr>
              <a:t>INITB13</a:t>
            </a:r>
            <a:r>
              <a:rPr lang="hu-HU" b="1" i="1" u="sng" smtClean="0">
                <a:solidFill>
                  <a:schemeClr val="accent4">
                    <a:lumMod val="75000"/>
                  </a:schemeClr>
                </a:solidFill>
              </a:rPr>
              <a:t>3</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2019.23.09.</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Az </a:t>
            </a:r>
            <a:r>
              <a:rPr lang="en-US" sz="2000" b="1" u="sng" dirty="0" err="1">
                <a:solidFill>
                  <a:srgbClr val="FF0000"/>
                </a:solidFill>
              </a:rPr>
              <a:t>alábbi</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a:t>
            </a:r>
            <a:r>
              <a:rPr lang="en-US" sz="2000" b="1" u="sng" dirty="0">
                <a:solidFill>
                  <a:srgbClr val="FF0000"/>
                </a:solidFill>
              </a:rPr>
              <a:t> </a:t>
            </a:r>
            <a:r>
              <a:rPr lang="en-US" sz="2000" b="1" u="sng" dirty="0" err="1">
                <a:solidFill>
                  <a:srgbClr val="FF0000"/>
                </a:solidFill>
              </a:rPr>
              <a:t>mely</a:t>
            </a:r>
            <a:r>
              <a:rPr lang="en-US" sz="2000" b="1" u="sng" dirty="0">
                <a:solidFill>
                  <a:srgbClr val="FF0000"/>
                </a:solidFill>
              </a:rPr>
              <a:t> </a:t>
            </a:r>
            <a:r>
              <a:rPr lang="en-US" sz="2000" b="1" u="sng" dirty="0" err="1">
                <a:solidFill>
                  <a:srgbClr val="FF0000"/>
                </a:solidFill>
              </a:rPr>
              <a:t>belső</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aktusokra</a:t>
            </a:r>
            <a:r>
              <a:rPr lang="en-US" sz="2000" b="1" u="sng" dirty="0">
                <a:solidFill>
                  <a:srgbClr val="FF0000"/>
                </a:solidFill>
              </a:rPr>
              <a:t> </a:t>
            </a:r>
            <a:r>
              <a:rPr lang="en-US" sz="2000" b="1" u="sng" dirty="0" err="1">
                <a:solidFill>
                  <a:srgbClr val="FF0000"/>
                </a:solidFill>
              </a:rPr>
              <a:t>emlékeztetik</a:t>
            </a:r>
            <a:r>
              <a:rPr lang="en-US" sz="2000" b="1" u="sng" dirty="0">
                <a:solidFill>
                  <a:srgbClr val="FF0000"/>
                </a:solidFill>
              </a:rPr>
              <a:t> </a:t>
            </a:r>
            <a:r>
              <a:rPr lang="en-US" sz="2000" b="1" u="sng" dirty="0" err="1">
                <a:solidFill>
                  <a:srgbClr val="FF0000"/>
                </a:solidFill>
              </a:rPr>
              <a:t>Önt</a:t>
            </a:r>
            <a:r>
              <a:rPr lang="en-US" sz="2000" b="1" u="sng" dirty="0">
                <a:solidFill>
                  <a:srgbClr val="FF0000"/>
                </a:solidFill>
              </a:rPr>
              <a:t>?</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Példák</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Joglkotás</a:t>
            </a:r>
            <a:r>
              <a:rPr lang="en-US" sz="2000" b="1" u="sng" dirty="0">
                <a:solidFill>
                  <a:schemeClr val="accent4">
                    <a:lumMod val="75000"/>
                  </a:schemeClr>
                </a:solidFill>
              </a:rPr>
              <a:t> </a:t>
            </a:r>
            <a:r>
              <a:rPr lang="en-US" sz="2000" b="1" u="sng" dirty="0" err="1">
                <a:solidFill>
                  <a:schemeClr val="accent4">
                    <a:lumMod val="75000"/>
                  </a:schemeClr>
                </a:solidFill>
              </a:rPr>
              <a:t>az</a:t>
            </a:r>
            <a:r>
              <a:rPr lang="en-US" sz="2000" b="1" u="sng" dirty="0">
                <a:solidFill>
                  <a:schemeClr val="accent4">
                    <a:lumMod val="75000"/>
                  </a:schemeClr>
                </a:solidFill>
              </a:rPr>
              <a:t> EU-ban</a:t>
            </a:r>
          </a:p>
          <a:p>
            <a:pPr algn="just"/>
            <a:r>
              <a:rPr lang="en-US" sz="2000" dirty="0">
                <a:solidFill>
                  <a:schemeClr val="accent4">
                    <a:lumMod val="75000"/>
                  </a:schemeClr>
                </a:solidFill>
              </a:rPr>
              <a:t>Article 289 </a:t>
            </a:r>
            <a:r>
              <a:rPr lang="en-US" sz="2000" dirty="0" err="1">
                <a:solidFill>
                  <a:schemeClr val="accent4">
                    <a:lumMod val="75000"/>
                  </a:schemeClr>
                </a:solidFill>
              </a:rPr>
              <a:t>TFEU</a:t>
            </a:r>
            <a:r>
              <a:rPr lang="en-US" sz="2000" dirty="0">
                <a:solidFill>
                  <a:schemeClr val="accent4">
                    <a:lumMod val="75000"/>
                  </a:schemeClr>
                </a:solidFill>
              </a:rPr>
              <a:t> (</a:t>
            </a:r>
            <a:r>
              <a:rPr lang="en-US" sz="2000" dirty="0" err="1">
                <a:solidFill>
                  <a:schemeClr val="accent4">
                    <a:lumMod val="75000"/>
                  </a:schemeClr>
                </a:solidFill>
              </a:rPr>
              <a:t>EUMSZ</a:t>
            </a:r>
            <a:r>
              <a:rPr lang="en-US" sz="2000" dirty="0">
                <a:solidFill>
                  <a:schemeClr val="accent4">
                    <a:lumMod val="75000"/>
                  </a:schemeClr>
                </a:solidFill>
              </a:rPr>
              <a:t> 289. </a:t>
            </a:r>
            <a:r>
              <a:rPr lang="en-US" sz="2000" dirty="0" err="1">
                <a:solidFill>
                  <a:schemeClr val="accent4">
                    <a:lumMod val="75000"/>
                  </a:schemeClr>
                </a:solidFill>
              </a:rPr>
              <a:t>cikke</a:t>
            </a:r>
            <a:r>
              <a:rPr lang="en-US" sz="2000" dirty="0">
                <a:solidFill>
                  <a:schemeClr val="accent4">
                    <a:lumMod val="75000"/>
                  </a:schemeClr>
                </a:solidFill>
              </a:rPr>
              <a:t>)</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800" b="1" u="sng" dirty="0">
                <a:solidFill>
                  <a:schemeClr val="accent4">
                    <a:lumMod val="75000"/>
                  </a:schemeClr>
                </a:solidFill>
              </a:rPr>
              <a:t>Az EU </a:t>
            </a:r>
            <a:r>
              <a:rPr lang="en-US" sz="2800" b="1" u="sng" dirty="0" err="1">
                <a:solidFill>
                  <a:schemeClr val="accent4">
                    <a:lumMod val="75000"/>
                  </a:schemeClr>
                </a:solidFill>
              </a:rPr>
              <a:t>és</a:t>
            </a:r>
            <a:r>
              <a:rPr lang="en-US" sz="2800" b="1" u="sng" dirty="0">
                <a:solidFill>
                  <a:schemeClr val="accent4">
                    <a:lumMod val="75000"/>
                  </a:schemeClr>
                </a:solidFill>
              </a:rPr>
              <a:t> a </a:t>
            </a:r>
            <a:r>
              <a:rPr lang="en-US" sz="2800" b="1" u="sng" dirty="0" err="1">
                <a:solidFill>
                  <a:schemeClr val="accent4">
                    <a:lumMod val="75000"/>
                  </a:schemeClr>
                </a:solidFill>
              </a:rPr>
              <a:t>tagállamok</a:t>
            </a:r>
            <a:r>
              <a:rPr lang="en-US" sz="2800" b="1" u="sng" dirty="0">
                <a:solidFill>
                  <a:schemeClr val="accent4">
                    <a:lumMod val="75000"/>
                  </a:schemeClr>
                </a:solidFill>
              </a:rPr>
              <a:t> </a:t>
            </a:r>
            <a:r>
              <a:rPr lang="en-US" sz="2800" b="1" u="sng" dirty="0" err="1">
                <a:solidFill>
                  <a:schemeClr val="accent4">
                    <a:lumMod val="75000"/>
                  </a:schemeClr>
                </a:solidFill>
              </a:rPr>
              <a:t>jogalkotási</a:t>
            </a:r>
            <a:r>
              <a:rPr lang="en-US" sz="2800" b="1" u="sng" dirty="0">
                <a:solidFill>
                  <a:schemeClr val="accent4">
                    <a:lumMod val="75000"/>
                  </a:schemeClr>
                </a:solidFill>
              </a:rPr>
              <a:t> </a:t>
            </a:r>
            <a:r>
              <a:rPr lang="en-US" sz="2800" b="1" u="sng" dirty="0" err="1">
                <a:solidFill>
                  <a:schemeClr val="accent4">
                    <a:lumMod val="75000"/>
                  </a:schemeClr>
                </a:solidFill>
              </a:rPr>
              <a:t>kompetenciái</a:t>
            </a:r>
            <a:endParaRPr lang="en-US" sz="2800" b="1" u="sng" dirty="0">
              <a:solidFill>
                <a:schemeClr val="accent4">
                  <a:lumMod val="75000"/>
                </a:schemeClr>
              </a:solidFill>
            </a:endParaRP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Az EU </a:t>
            </a:r>
            <a:r>
              <a:rPr lang="en-US" sz="2400" b="1" u="sng" dirty="0" err="1">
                <a:solidFill>
                  <a:schemeClr val="accent4">
                    <a:lumMod val="75000"/>
                  </a:schemeClr>
                </a:solidFill>
              </a:rPr>
              <a:t>Jogrendszere</a:t>
            </a: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Az </a:t>
            </a:r>
            <a:r>
              <a:rPr lang="en-US" b="1" dirty="0" err="1"/>
              <a:t>Európai</a:t>
            </a:r>
            <a:r>
              <a:rPr lang="en-US" b="1" dirty="0"/>
              <a:t> </a:t>
            </a:r>
            <a:r>
              <a:rPr lang="en-US" b="1" dirty="0" err="1"/>
              <a:t>Parlament</a:t>
            </a:r>
            <a:endParaRPr lang="en-US" b="1" dirty="0"/>
          </a:p>
        </p:txBody>
      </p:sp>
    </p:spTree>
    <p:extLst>
      <p:ext uri="{BB962C8B-B14F-4D97-AF65-F5344CB8AC3E}">
        <p14:creationId xmlns:p14="http://schemas.microsoft.com/office/powerpoint/2010/main" val="25520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EP </a:t>
            </a:r>
            <a:r>
              <a:rPr lang="en-US" sz="2000" b="1" u="sng" dirty="0" err="1">
                <a:solidFill>
                  <a:schemeClr val="accent4">
                    <a:lumMod val="75000"/>
                  </a:schemeClr>
                </a:solidFill>
              </a:rPr>
              <a:t>történelme</a:t>
            </a:r>
            <a:endParaRPr lang="en-US" sz="2000" b="1" u="sng" dirty="0">
              <a:solidFill>
                <a:schemeClr val="accent4">
                  <a:lumMod val="75000"/>
                </a:schemeClr>
              </a:solidFill>
            </a:endParaRPr>
          </a:p>
          <a:p>
            <a:pPr algn="just"/>
            <a:r>
              <a:rPr lang="en-US" sz="2000" b="1" dirty="0">
                <a:solidFill>
                  <a:schemeClr val="accent4">
                    <a:lumMod val="75000"/>
                  </a:schemeClr>
                </a:solidFill>
              </a:rPr>
              <a:t>1952-1957:</a:t>
            </a:r>
          </a:p>
          <a:p>
            <a:pPr algn="just"/>
            <a:r>
              <a:rPr lang="en-US" sz="2000" b="1" dirty="0">
                <a:solidFill>
                  <a:schemeClr val="accent4">
                    <a:lumMod val="75000"/>
                  </a:schemeClr>
                </a:solidFill>
              </a:rPr>
              <a:t>Az </a:t>
            </a:r>
            <a:r>
              <a:rPr lang="hu-HU" sz="2000" b="1" dirty="0" err="1">
                <a:solidFill>
                  <a:schemeClr val="accent4">
                    <a:lumMod val="75000"/>
                  </a:schemeClr>
                </a:solidFill>
              </a:rPr>
              <a:t>ESZAK</a:t>
            </a:r>
            <a:r>
              <a:rPr lang="en-US" sz="2000" b="1" dirty="0">
                <a:solidFill>
                  <a:schemeClr val="accent4">
                    <a:lumMod val="75000"/>
                  </a:schemeClr>
                </a:solidFill>
              </a:rPr>
              <a:t> </a:t>
            </a:r>
            <a:r>
              <a:rPr lang="en-US" sz="2000" b="1" dirty="0" err="1">
                <a:solidFill>
                  <a:schemeClr val="accent4">
                    <a:lumMod val="75000"/>
                  </a:schemeClr>
                </a:solidFill>
              </a:rPr>
              <a:t>keretében</a:t>
            </a:r>
            <a:r>
              <a:rPr lang="hu-HU" sz="2000" b="1" dirty="0">
                <a:solidFill>
                  <a:schemeClr val="accent4">
                    <a:lumMod val="75000"/>
                  </a:schemeClr>
                </a:solidFill>
              </a:rPr>
              <a:t> „Közgyűlés” 1952 szeptemberé</a:t>
            </a:r>
            <a:r>
              <a:rPr lang="en-US" sz="2000" b="1" dirty="0" err="1">
                <a:solidFill>
                  <a:schemeClr val="accent4">
                    <a:lumMod val="75000"/>
                  </a:schemeClr>
                </a:solidFill>
              </a:rPr>
              <a:t>től</a:t>
            </a:r>
            <a:r>
              <a:rPr lang="hu-HU" sz="2000" b="1" dirty="0">
                <a:solidFill>
                  <a:schemeClr val="accent4">
                    <a:lumMod val="75000"/>
                  </a:schemeClr>
                </a:solidFill>
              </a:rPr>
              <a:t>, amelynek 78 tagját a 6 tagállam nemzeti parlamentje választotta</a:t>
            </a:r>
            <a:r>
              <a:rPr lang="en-US" sz="2000" b="1" dirty="0">
                <a:solidFill>
                  <a:schemeClr val="accent4">
                    <a:lumMod val="75000"/>
                  </a:schemeClr>
                </a:solidFill>
              </a:rPr>
              <a:t>, </a:t>
            </a:r>
            <a:r>
              <a:rPr lang="en-US" sz="2000" b="1" dirty="0" err="1">
                <a:solidFill>
                  <a:schemeClr val="accent4">
                    <a:lumMod val="75000"/>
                  </a:schemeClr>
                </a:solidFill>
              </a:rPr>
              <a:t>delegálta</a:t>
            </a:r>
            <a:r>
              <a:rPr lang="en-US" sz="2000" b="1" dirty="0">
                <a:solidFill>
                  <a:schemeClr val="accent4">
                    <a:lumMod val="75000"/>
                  </a:schemeClr>
                </a:solidFill>
              </a:rPr>
              <a:t>.</a:t>
            </a:r>
          </a:p>
          <a:p>
            <a:pPr algn="just"/>
            <a:r>
              <a:rPr lang="en-US" sz="2000" b="1" dirty="0">
                <a:solidFill>
                  <a:schemeClr val="accent4">
                    <a:lumMod val="75000"/>
                  </a:schemeClr>
                </a:solidFill>
              </a:rPr>
              <a:t>1958 </a:t>
            </a:r>
            <a:r>
              <a:rPr lang="en-US" sz="2000" b="1" dirty="0" err="1">
                <a:solidFill>
                  <a:schemeClr val="accent4">
                    <a:lumMod val="75000"/>
                  </a:schemeClr>
                </a:solidFill>
              </a:rPr>
              <a:t>kiterjesztés</a:t>
            </a:r>
            <a:r>
              <a:rPr lang="en-US" sz="2000" b="1" dirty="0">
                <a:solidFill>
                  <a:schemeClr val="accent4">
                    <a:lumMod val="75000"/>
                  </a:schemeClr>
                </a:solidFill>
              </a:rPr>
              <a:t> EURATOM </a:t>
            </a:r>
            <a:r>
              <a:rPr lang="en-US" sz="2000" b="1" dirty="0" err="1">
                <a:solidFill>
                  <a:schemeClr val="accent4">
                    <a:lumMod val="75000"/>
                  </a:schemeClr>
                </a:solidFill>
              </a:rPr>
              <a:t>és</a:t>
            </a:r>
            <a:r>
              <a:rPr lang="en-US" sz="2000" b="1" dirty="0">
                <a:solidFill>
                  <a:schemeClr val="accent4">
                    <a:lumMod val="75000"/>
                  </a:schemeClr>
                </a:solidFill>
              </a:rPr>
              <a:t> </a:t>
            </a:r>
            <a:r>
              <a:rPr lang="en-US" sz="2000" b="1" dirty="0" err="1">
                <a:solidFill>
                  <a:schemeClr val="accent4">
                    <a:lumMod val="75000"/>
                  </a:schemeClr>
                </a:solidFill>
              </a:rPr>
              <a:t>EGK</a:t>
            </a:r>
            <a:r>
              <a:rPr lang="en-US" sz="2000" b="1" dirty="0">
                <a:solidFill>
                  <a:schemeClr val="accent4">
                    <a:lumMod val="75000"/>
                  </a:schemeClr>
                </a:solidFill>
              </a:rPr>
              <a:t>-re </a:t>
            </a:r>
            <a:r>
              <a:rPr lang="en-US" sz="2000" b="1" dirty="0" err="1">
                <a:solidFill>
                  <a:schemeClr val="accent4">
                    <a:lumMod val="75000"/>
                  </a:schemeClr>
                </a:solidFill>
              </a:rPr>
              <a:t>és</a:t>
            </a:r>
            <a:r>
              <a:rPr lang="en-US" sz="2000" b="1" dirty="0">
                <a:solidFill>
                  <a:schemeClr val="accent4">
                    <a:lumMod val="75000"/>
                  </a:schemeClr>
                </a:solidFill>
              </a:rPr>
              <a:t> átnevezés </a:t>
            </a:r>
            <a:r>
              <a:rPr lang="hu-HU" sz="2000" b="1" dirty="0">
                <a:solidFill>
                  <a:schemeClr val="accent4">
                    <a:lumMod val="75000"/>
                  </a:schemeClr>
                </a:solidFill>
              </a:rPr>
              <a:t>Európai Parlamentáris Gyűlés</a:t>
            </a:r>
            <a:r>
              <a:rPr lang="en-US" sz="2000" b="1" dirty="0">
                <a:solidFill>
                  <a:schemeClr val="accent4">
                    <a:lumMod val="75000"/>
                  </a:schemeClr>
                </a:solidFill>
              </a:rPr>
              <a:t> </a:t>
            </a:r>
            <a:r>
              <a:rPr lang="en-US" sz="2000" b="1" dirty="0" err="1">
                <a:solidFill>
                  <a:schemeClr val="accent4">
                    <a:lumMod val="75000"/>
                  </a:schemeClr>
                </a:solidFill>
              </a:rPr>
              <a:t>névre</a:t>
            </a:r>
            <a:r>
              <a:rPr lang="en-US" sz="2000" b="1" dirty="0">
                <a:solidFill>
                  <a:schemeClr val="accent4">
                    <a:lumMod val="75000"/>
                  </a:schemeClr>
                </a:solidFill>
              </a:rPr>
              <a:t>.</a:t>
            </a:r>
          </a:p>
          <a:p>
            <a:pPr algn="just"/>
            <a:r>
              <a:rPr lang="en-US" sz="2000" b="1" dirty="0">
                <a:solidFill>
                  <a:schemeClr val="accent4">
                    <a:lumMod val="75000"/>
                  </a:schemeClr>
                </a:solidFill>
              </a:rPr>
              <a:t>In 1979 </a:t>
            </a:r>
            <a:r>
              <a:rPr lang="en-US" sz="2000" b="1" dirty="0" err="1">
                <a:solidFill>
                  <a:schemeClr val="accent4">
                    <a:lumMod val="75000"/>
                  </a:schemeClr>
                </a:solidFill>
              </a:rPr>
              <a:t>óta</a:t>
            </a:r>
            <a:r>
              <a:rPr lang="en-US" sz="2000" b="1" dirty="0">
                <a:solidFill>
                  <a:schemeClr val="accent4">
                    <a:lumMod val="75000"/>
                  </a:schemeClr>
                </a:solidFill>
              </a:rPr>
              <a:t> </a:t>
            </a:r>
            <a:r>
              <a:rPr lang="en-US" sz="2000" b="1" dirty="0" err="1">
                <a:solidFill>
                  <a:schemeClr val="accent4">
                    <a:lumMod val="75000"/>
                  </a:schemeClr>
                </a:solidFill>
              </a:rPr>
              <a:t>közvetlenül</a:t>
            </a:r>
            <a:r>
              <a:rPr lang="en-US" sz="2000" b="1" dirty="0">
                <a:solidFill>
                  <a:schemeClr val="accent4">
                    <a:lumMod val="75000"/>
                  </a:schemeClr>
                </a:solidFill>
              </a:rPr>
              <a:t> </a:t>
            </a:r>
            <a:r>
              <a:rPr lang="en-US" sz="2000" b="1" dirty="0" err="1">
                <a:solidFill>
                  <a:schemeClr val="accent4">
                    <a:lumMod val="75000"/>
                  </a:schemeClr>
                </a:solidFill>
              </a:rPr>
              <a:t>választott</a:t>
            </a:r>
            <a:r>
              <a:rPr lang="en-US" sz="2000" b="1" dirty="0">
                <a:solidFill>
                  <a:schemeClr val="accent4">
                    <a:lumMod val="75000"/>
                  </a:schemeClr>
                </a:solidFill>
              </a:rPr>
              <a:t> </a:t>
            </a:r>
            <a:r>
              <a:rPr lang="en-US" sz="2000" b="1" dirty="0" err="1">
                <a:solidFill>
                  <a:schemeClr val="accent4">
                    <a:lumMod val="75000"/>
                  </a:schemeClr>
                </a:solidFill>
              </a:rPr>
              <a:t>képviselők</a:t>
            </a:r>
            <a:r>
              <a:rPr lang="en-US" sz="2000" b="1" dirty="0">
                <a:solidFill>
                  <a:schemeClr val="accent4">
                    <a:lumMod val="75000"/>
                  </a:schemeClr>
                </a:solidFill>
              </a:rPr>
              <a:t> </a:t>
            </a:r>
            <a:r>
              <a:rPr lang="en-US" sz="2000" b="1" dirty="0" err="1">
                <a:solidFill>
                  <a:schemeClr val="accent4">
                    <a:lumMod val="75000"/>
                  </a:schemeClr>
                </a:solidFill>
              </a:rPr>
              <a:t>és</a:t>
            </a:r>
            <a:r>
              <a:rPr lang="en-US" sz="2000" b="1" dirty="0">
                <a:solidFill>
                  <a:schemeClr val="accent4">
                    <a:lumMod val="75000"/>
                  </a:schemeClr>
                </a:solidFill>
              </a:rPr>
              <a:t> </a:t>
            </a:r>
            <a:r>
              <a:rPr lang="en-US" sz="2000" b="1" dirty="0" err="1">
                <a:solidFill>
                  <a:schemeClr val="accent4">
                    <a:lumMod val="75000"/>
                  </a:schemeClr>
                </a:solidFill>
              </a:rPr>
              <a:t>folyamatosan</a:t>
            </a:r>
            <a:r>
              <a:rPr lang="en-US" sz="2000" b="1" dirty="0">
                <a:solidFill>
                  <a:schemeClr val="accent4">
                    <a:lumMod val="75000"/>
                  </a:schemeClr>
                </a:solidFill>
              </a:rPr>
              <a:t> </a:t>
            </a:r>
            <a:r>
              <a:rPr lang="en-US" sz="2000" b="1" dirty="0" err="1">
                <a:solidFill>
                  <a:schemeClr val="accent4">
                    <a:lumMod val="75000"/>
                  </a:schemeClr>
                </a:solidFill>
              </a:rPr>
              <a:t>bővülő</a:t>
            </a:r>
            <a:r>
              <a:rPr lang="en-US" sz="2000" b="1" dirty="0">
                <a:solidFill>
                  <a:schemeClr val="accent4">
                    <a:lumMod val="75000"/>
                  </a:schemeClr>
                </a:solidFill>
              </a:rPr>
              <a:t> </a:t>
            </a:r>
            <a:r>
              <a:rPr lang="en-US" sz="2000" b="1" dirty="0" err="1">
                <a:solidFill>
                  <a:schemeClr val="accent4">
                    <a:lumMod val="75000"/>
                  </a:schemeClr>
                </a:solidFill>
              </a:rPr>
              <a:t>kompetenciák</a:t>
            </a:r>
            <a:r>
              <a:rPr lang="en-US" sz="2000" b="1" dirty="0">
                <a:solidFill>
                  <a:schemeClr val="accent4">
                    <a:lumMod val="75000"/>
                  </a:schemeClr>
                </a:solidFill>
              </a:rPr>
              <a:t>. </a:t>
            </a:r>
            <a:r>
              <a:rPr lang="en-US" sz="2000" b="1" dirty="0" err="1">
                <a:solidFill>
                  <a:schemeClr val="accent4">
                    <a:lumMod val="75000"/>
                  </a:schemeClr>
                </a:solidFill>
              </a:rPr>
              <a:t>Jelenleg</a:t>
            </a:r>
            <a:r>
              <a:rPr lang="en-US" sz="2000" b="1" dirty="0">
                <a:solidFill>
                  <a:schemeClr val="accent4">
                    <a:lumMod val="75000"/>
                  </a:schemeClr>
                </a:solidFill>
              </a:rPr>
              <a:t> 751 tag, </a:t>
            </a:r>
            <a:r>
              <a:rPr lang="en-US" sz="2000" b="1" dirty="0" err="1">
                <a:solidFill>
                  <a:schemeClr val="accent4">
                    <a:lumMod val="75000"/>
                  </a:schemeClr>
                </a:solidFill>
              </a:rPr>
              <a:t>ami</a:t>
            </a:r>
            <a:r>
              <a:rPr lang="en-US" sz="2000" b="1" dirty="0">
                <a:solidFill>
                  <a:schemeClr val="accent4">
                    <a:lumMod val="75000"/>
                  </a:schemeClr>
                </a:solidFill>
              </a:rPr>
              <a:t> </a:t>
            </a:r>
            <a:r>
              <a:rPr lang="en-US" sz="2000" b="1" dirty="0" err="1">
                <a:solidFill>
                  <a:schemeClr val="accent4">
                    <a:lumMod val="75000"/>
                  </a:schemeClr>
                </a:solidFill>
              </a:rPr>
              <a:t>minden</a:t>
            </a:r>
            <a:r>
              <a:rPr lang="en-US" sz="2000" b="1" dirty="0">
                <a:solidFill>
                  <a:schemeClr val="accent4">
                    <a:lumMod val="75000"/>
                  </a:schemeClr>
                </a:solidFill>
              </a:rPr>
              <a:t> </a:t>
            </a:r>
            <a:r>
              <a:rPr lang="en-US" sz="2000" b="1" dirty="0" err="1">
                <a:solidFill>
                  <a:schemeClr val="accent4">
                    <a:lumMod val="75000"/>
                  </a:schemeClr>
                </a:solidFill>
              </a:rPr>
              <a:t>új</a:t>
            </a:r>
            <a:r>
              <a:rPr lang="en-US" sz="2000" b="1" dirty="0">
                <a:solidFill>
                  <a:schemeClr val="accent4">
                    <a:lumMod val="75000"/>
                  </a:schemeClr>
                </a:solidFill>
              </a:rPr>
              <a:t> </a:t>
            </a:r>
            <a:r>
              <a:rPr lang="en-US" sz="2000" b="1" dirty="0" err="1">
                <a:solidFill>
                  <a:schemeClr val="accent4">
                    <a:lumMod val="75000"/>
                  </a:schemeClr>
                </a:solidFill>
              </a:rPr>
              <a:t>tagéllam</a:t>
            </a:r>
            <a:r>
              <a:rPr lang="en-US" sz="2000" b="1" dirty="0">
                <a:solidFill>
                  <a:schemeClr val="accent4">
                    <a:lumMod val="75000"/>
                  </a:schemeClr>
                </a:solidFill>
              </a:rPr>
              <a:t> </a:t>
            </a:r>
            <a:r>
              <a:rPr lang="en-US" sz="2000" b="1" dirty="0" err="1">
                <a:solidFill>
                  <a:schemeClr val="accent4">
                    <a:lumMod val="75000"/>
                  </a:schemeClr>
                </a:solidFill>
              </a:rPr>
              <a:t>belépésével</a:t>
            </a:r>
            <a:r>
              <a:rPr lang="en-US" sz="2000" b="1" dirty="0">
                <a:solidFill>
                  <a:schemeClr val="accent4">
                    <a:lumMod val="75000"/>
                  </a:schemeClr>
                </a:solidFill>
              </a:rPr>
              <a:t> </a:t>
            </a:r>
            <a:r>
              <a:rPr lang="en-US" sz="2000" b="1" dirty="0" err="1">
                <a:solidFill>
                  <a:schemeClr val="accent4">
                    <a:lumMod val="75000"/>
                  </a:schemeClr>
                </a:solidFill>
              </a:rPr>
              <a:t>módosul</a:t>
            </a:r>
            <a:r>
              <a:rPr lang="en-US" sz="2000" b="1" dirty="0">
                <a:solidFill>
                  <a:schemeClr val="accent4">
                    <a:lumMod val="75000"/>
                  </a:schemeClr>
                </a:solidFill>
              </a:rPr>
              <a:t>. </a:t>
            </a:r>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a:bodyPr>
          <a:lstStyle/>
          <a:p>
            <a:pPr algn="just"/>
            <a:r>
              <a:rPr lang="en-US" sz="3200" b="1" dirty="0" err="1">
                <a:solidFill>
                  <a:schemeClr val="accent4">
                    <a:lumMod val="75000"/>
                  </a:schemeClr>
                </a:solidFill>
              </a:rPr>
              <a:t>Ismétlés</a:t>
            </a:r>
            <a:r>
              <a:rPr lang="en-US" sz="3200" b="1"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Melyek</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jog </a:t>
            </a:r>
            <a:r>
              <a:rPr lang="en-US" dirty="0" err="1">
                <a:solidFill>
                  <a:schemeClr val="accent4">
                    <a:lumMod val="75000"/>
                  </a:schemeClr>
                </a:solidFill>
              </a:rPr>
              <a:t>fő</a:t>
            </a:r>
            <a:r>
              <a:rPr lang="en-US" dirty="0">
                <a:solidFill>
                  <a:schemeClr val="accent4">
                    <a:lumMod val="75000"/>
                  </a:schemeClr>
                </a:solidFill>
              </a:rPr>
              <a:t> </a:t>
            </a:r>
            <a:r>
              <a:rPr lang="en-US" dirty="0" err="1">
                <a:solidFill>
                  <a:schemeClr val="accent4">
                    <a:lumMod val="75000"/>
                  </a:schemeClr>
                </a:solidFill>
              </a:rPr>
              <a:t>forrásai</a:t>
            </a:r>
            <a:r>
              <a:rPr lang="en-US" dirty="0">
                <a:solidFill>
                  <a:schemeClr val="accent4">
                    <a:lumMod val="75000"/>
                  </a:schemeClr>
                </a:solidFill>
              </a:rPr>
              <a:t>?</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Az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döntése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Parlament</a:t>
            </a:r>
            <a:r>
              <a:rPr lang="en-US" b="1" dirty="0">
                <a:solidFill>
                  <a:schemeClr val="accent4">
                    <a:lumMod val="75000"/>
                  </a:schemeClr>
                </a:solidFill>
              </a:rPr>
              <a:t> </a:t>
            </a:r>
            <a:r>
              <a:rPr lang="en-US" b="1" dirty="0" err="1">
                <a:solidFill>
                  <a:schemeClr val="accent4">
                    <a:lumMod val="75000"/>
                  </a:schemeClr>
                </a:solidFill>
              </a:rPr>
              <a:t>javára</a:t>
            </a:r>
            <a:r>
              <a:rPr lang="en-US" b="1" dirty="0">
                <a:solidFill>
                  <a:schemeClr val="accent4">
                    <a:lumMod val="75000"/>
                  </a:schemeClr>
                </a:solidFill>
              </a:rPr>
              <a:t>  a C-124/13 </a:t>
            </a:r>
            <a:r>
              <a:rPr lang="en-US" b="1" dirty="0" err="1">
                <a:solidFill>
                  <a:schemeClr val="accent4">
                    <a:lumMod val="75000"/>
                  </a:schemeClr>
                </a:solidFill>
              </a:rPr>
              <a:t>sz</a:t>
            </a:r>
            <a:r>
              <a:rPr lang="en-US" b="1" dirty="0">
                <a:solidFill>
                  <a:schemeClr val="accent4">
                    <a:lumMod val="75000"/>
                  </a:schemeClr>
                </a:solidFill>
              </a:rPr>
              <a:t>. </a:t>
            </a:r>
            <a:r>
              <a:rPr lang="en-US" b="1" dirty="0" err="1">
                <a:solidFill>
                  <a:schemeClr val="accent4">
                    <a:lumMod val="75000"/>
                  </a:schemeClr>
                </a:solidFill>
              </a:rPr>
              <a:t>ügyben</a:t>
            </a:r>
            <a:r>
              <a:rPr lang="en-US" b="1" dirty="0">
                <a:solidFill>
                  <a:schemeClr val="accent4">
                    <a:lumMod val="75000"/>
                  </a:schemeClr>
                </a:solidFill>
              </a:rPr>
              <a:t>. </a:t>
            </a:r>
          </a:p>
          <a:p>
            <a:pPr algn="just"/>
            <a:endParaRPr lang="en-US" b="1" dirty="0">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err="1">
                <a:solidFill>
                  <a:schemeClr val="accent4">
                    <a:lumMod val="75000"/>
                  </a:schemeClr>
                </a:solidFill>
              </a:rPr>
              <a:t>Köszönöm</a:t>
            </a:r>
            <a:r>
              <a:rPr lang="en-US" b="1" i="1" dirty="0">
                <a:solidFill>
                  <a:schemeClr val="accent4">
                    <a:lumMod val="75000"/>
                  </a:schemeClr>
                </a:solidFill>
              </a:rPr>
              <a:t> a </a:t>
            </a:r>
            <a:r>
              <a:rPr lang="en-US" b="1" i="1" dirty="0" err="1">
                <a:solidFill>
                  <a:schemeClr val="accent4">
                    <a:lumMod val="75000"/>
                  </a:schemeClr>
                </a:solidFill>
              </a:rPr>
              <a:t>figyelmüket</a:t>
            </a:r>
            <a:r>
              <a:rPr lang="en-US" b="1" i="1" dirty="0">
                <a:solidFill>
                  <a:schemeClr val="accent4">
                    <a:lumMod val="75000"/>
                  </a:schemeClr>
                </a:solidFill>
              </a:rPr>
              <a:t>!</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399612"/>
          </a:xfrm>
        </p:spPr>
        <p:txBody>
          <a:bodyPr>
            <a:normAutofit fontScale="92500" lnSpcReduction="10000"/>
          </a:bodyPr>
          <a:lstStyle/>
          <a:p>
            <a:pPr algn="just"/>
            <a:r>
              <a:rPr lang="en-US" b="1" dirty="0" err="1">
                <a:solidFill>
                  <a:schemeClr val="accent4">
                    <a:lumMod val="75000"/>
                  </a:schemeClr>
                </a:solidFill>
              </a:rPr>
              <a:t>Mit</a:t>
            </a:r>
            <a:r>
              <a:rPr lang="en-US" b="1" dirty="0">
                <a:solidFill>
                  <a:schemeClr val="accent4">
                    <a:lumMod val="75000"/>
                  </a:schemeClr>
                </a:solidFill>
              </a:rPr>
              <a:t> </a:t>
            </a:r>
            <a:r>
              <a:rPr lang="en-US" b="1" dirty="0" err="1">
                <a:solidFill>
                  <a:schemeClr val="accent4">
                    <a:lumMod val="75000"/>
                  </a:schemeClr>
                </a:solidFill>
              </a:rPr>
              <a:t>értünk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alatt</a:t>
            </a:r>
            <a:r>
              <a:rPr lang="en-US" b="1" dirty="0">
                <a:solidFill>
                  <a:schemeClr val="accent4">
                    <a:lumMod val="75000"/>
                  </a:schemeClr>
                </a:solidFill>
              </a:rPr>
              <a:t>, </a:t>
            </a:r>
            <a:r>
              <a:rPr lang="en-US" b="1" dirty="0" err="1">
                <a:solidFill>
                  <a:schemeClr val="accent4">
                    <a:lumMod val="75000"/>
                  </a:schemeClr>
                </a:solidFill>
              </a:rPr>
              <a:t>hogy</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jog sui generis </a:t>
            </a:r>
            <a:r>
              <a:rPr lang="en-US" b="1" dirty="0" err="1">
                <a:solidFill>
                  <a:schemeClr val="accent4">
                    <a:lumMod val="75000"/>
                  </a:schemeClr>
                </a:solidFill>
              </a:rPr>
              <a:t>jelleg</a:t>
            </a:r>
            <a:r>
              <a:rPr lang="hu-HU" b="1" dirty="0">
                <a:solidFill>
                  <a:schemeClr val="accent4">
                    <a:lumMod val="75000"/>
                  </a:schemeClr>
                </a:solidFill>
              </a:rPr>
              <a:t>ű</a:t>
            </a:r>
            <a:r>
              <a:rPr lang="en-US" b="1" dirty="0">
                <a:solidFill>
                  <a:schemeClr val="accent4">
                    <a:lumMod val="75000"/>
                  </a:schemeClr>
                </a:solidFill>
              </a:rPr>
              <a:t>?</a:t>
            </a:r>
          </a:p>
          <a:p>
            <a:pPr algn="just"/>
            <a:endParaRPr lang="en-US" dirty="0">
              <a:solidFill>
                <a:schemeClr val="accent4">
                  <a:lumMod val="75000"/>
                </a:schemeClr>
              </a:solidFill>
            </a:endParaRPr>
          </a:p>
          <a:p>
            <a:pPr algn="just"/>
            <a:r>
              <a:rPr lang="en-US" dirty="0">
                <a:solidFill>
                  <a:schemeClr val="accent4">
                    <a:lumMod val="75000"/>
                  </a:schemeClr>
                </a:solidFill>
              </a:rPr>
              <a:t>AZ EU-t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szerződés</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hozták</a:t>
            </a:r>
            <a:r>
              <a:rPr lang="en-US" dirty="0">
                <a:solidFill>
                  <a:schemeClr val="accent4">
                    <a:lumMod val="75000"/>
                  </a:schemeClr>
                </a:solidFill>
              </a:rPr>
              <a:t> </a:t>
            </a:r>
            <a:r>
              <a:rPr lang="en-US" dirty="0" err="1">
                <a:solidFill>
                  <a:schemeClr val="accent4">
                    <a:lumMod val="75000"/>
                  </a:schemeClr>
                </a:solidFill>
              </a:rPr>
              <a:t>létre</a:t>
            </a:r>
            <a:r>
              <a:rPr lang="en-US" dirty="0">
                <a:solidFill>
                  <a:schemeClr val="accent4">
                    <a:lumMod val="75000"/>
                  </a:schemeClr>
                </a:solidFill>
              </a:rPr>
              <a:t>, </a:t>
            </a:r>
            <a:r>
              <a:rPr lang="en-US" dirty="0" err="1">
                <a:solidFill>
                  <a:schemeClr val="accent4">
                    <a:lumMod val="75000"/>
                  </a:schemeClr>
                </a:solidFill>
              </a:rPr>
              <a:t>ugyanakkor</a:t>
            </a:r>
            <a:r>
              <a:rPr lang="en-US" dirty="0">
                <a:solidFill>
                  <a:schemeClr val="accent4">
                    <a:lumMod val="75000"/>
                  </a:schemeClr>
                </a:solidFill>
              </a:rPr>
              <a:t> </a:t>
            </a:r>
            <a:r>
              <a:rPr lang="en-US" dirty="0" err="1">
                <a:solidFill>
                  <a:schemeClr val="accent4">
                    <a:lumMod val="75000"/>
                  </a:schemeClr>
                </a:solidFill>
              </a:rPr>
              <a:t>saját</a:t>
            </a:r>
            <a:r>
              <a:rPr lang="en-US" dirty="0">
                <a:solidFill>
                  <a:schemeClr val="accent4">
                    <a:lumMod val="75000"/>
                  </a:schemeClr>
                </a:solidFill>
              </a:rPr>
              <a:t> </a:t>
            </a:r>
            <a:r>
              <a:rPr lang="en-US" dirty="0" err="1">
                <a:solidFill>
                  <a:schemeClr val="accent4">
                    <a:lumMod val="75000"/>
                  </a:schemeClr>
                </a:solidFill>
              </a:rPr>
              <a:t>jogalkotási</a:t>
            </a:r>
            <a:r>
              <a:rPr lang="en-US" dirty="0">
                <a:solidFill>
                  <a:schemeClr val="accent4">
                    <a:lumMod val="75000"/>
                  </a:schemeClr>
                </a:solidFill>
              </a:rPr>
              <a:t> </a:t>
            </a:r>
            <a:r>
              <a:rPr lang="en-US" dirty="0" err="1">
                <a:solidFill>
                  <a:schemeClr val="accent4">
                    <a:lumMod val="75000"/>
                  </a:schemeClr>
                </a:solidFill>
              </a:rPr>
              <a:t>kompetenciákkal</a:t>
            </a:r>
            <a:r>
              <a:rPr lang="en-US" dirty="0">
                <a:solidFill>
                  <a:schemeClr val="accent4">
                    <a:lumMod val="75000"/>
                  </a:schemeClr>
                </a:solidFill>
              </a:rPr>
              <a:t> </a:t>
            </a:r>
            <a:r>
              <a:rPr lang="en-US" dirty="0" err="1">
                <a:solidFill>
                  <a:schemeClr val="accent4">
                    <a:lumMod val="75000"/>
                  </a:schemeClr>
                </a:solidFill>
              </a:rPr>
              <a:t>rendelkezik</a:t>
            </a:r>
            <a:r>
              <a:rPr lang="en-US" dirty="0">
                <a:solidFill>
                  <a:schemeClr val="accent4">
                    <a:lumMod val="75000"/>
                  </a:schemeClr>
                </a:solidFill>
              </a:rPr>
              <a:t> a </a:t>
            </a:r>
            <a:r>
              <a:rPr lang="en-US" dirty="0" err="1">
                <a:solidFill>
                  <a:schemeClr val="accent4">
                    <a:lumMod val="75000"/>
                  </a:schemeClr>
                </a:solidFill>
              </a:rPr>
              <a:t>rá</a:t>
            </a:r>
            <a:r>
              <a:rPr lang="en-US" dirty="0">
                <a:solidFill>
                  <a:schemeClr val="accent4">
                    <a:lumMod val="75000"/>
                  </a:schemeClr>
                </a:solidFill>
              </a:rPr>
              <a:t> </a:t>
            </a:r>
            <a:r>
              <a:rPr lang="en-US" dirty="0" err="1">
                <a:solidFill>
                  <a:schemeClr val="accent4">
                    <a:lumMod val="75000"/>
                  </a:schemeClr>
                </a:solidFill>
              </a:rPr>
              <a:t>átruházot</a:t>
            </a:r>
            <a:r>
              <a:rPr lang="en-US" dirty="0">
                <a:solidFill>
                  <a:schemeClr val="accent4">
                    <a:lumMod val="75000"/>
                  </a:schemeClr>
                </a:solidFill>
              </a:rPr>
              <a:t> </a:t>
            </a:r>
            <a:r>
              <a:rPr lang="en-US" dirty="0" err="1">
                <a:solidFill>
                  <a:schemeClr val="accent4">
                    <a:lumMod val="75000"/>
                  </a:schemeClr>
                </a:solidFill>
              </a:rPr>
              <a:t>hatáskör</a:t>
            </a:r>
            <a:r>
              <a:rPr lang="en-US" dirty="0">
                <a:solidFill>
                  <a:schemeClr val="accent4">
                    <a:lumMod val="75000"/>
                  </a:schemeClr>
                </a:solidFill>
              </a:rPr>
              <a:t> </a:t>
            </a:r>
            <a:r>
              <a:rPr lang="en-US" dirty="0" err="1">
                <a:solidFill>
                  <a:schemeClr val="accent4">
                    <a:lumMod val="75000"/>
                  </a:schemeClr>
                </a:solidFill>
              </a:rPr>
              <a:t>keretében</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általa</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jogszabályok</a:t>
            </a:r>
            <a:r>
              <a:rPr lang="en-US" dirty="0">
                <a:solidFill>
                  <a:schemeClr val="accent4">
                    <a:lumMod val="75000"/>
                  </a:schemeClr>
                </a:solidFill>
              </a:rPr>
              <a:t> a </a:t>
            </a:r>
            <a:r>
              <a:rPr lang="en-US" dirty="0" err="1">
                <a:solidFill>
                  <a:schemeClr val="accent4">
                    <a:lumMod val="75000"/>
                  </a:schemeClr>
                </a:solidFill>
              </a:rPr>
              <a:t>tagállamok</a:t>
            </a:r>
            <a:r>
              <a:rPr lang="en-US" dirty="0">
                <a:solidFill>
                  <a:schemeClr val="accent4">
                    <a:lumMod val="75000"/>
                  </a:schemeClr>
                </a:solidFill>
              </a:rPr>
              <a:t> </a:t>
            </a:r>
            <a:r>
              <a:rPr lang="en-US" dirty="0" err="1">
                <a:solidFill>
                  <a:schemeClr val="accent4">
                    <a:lumMod val="75000"/>
                  </a:schemeClr>
                </a:solidFill>
              </a:rPr>
              <a:t>számára</a:t>
            </a:r>
            <a:r>
              <a:rPr lang="en-US" dirty="0">
                <a:solidFill>
                  <a:schemeClr val="accent4">
                    <a:lumMod val="75000"/>
                  </a:schemeClr>
                </a:solidFill>
              </a:rPr>
              <a:t> is </a:t>
            </a:r>
            <a:r>
              <a:rPr lang="en-US" dirty="0" err="1">
                <a:solidFill>
                  <a:schemeClr val="accent4">
                    <a:lumMod val="75000"/>
                  </a:schemeClr>
                </a:solidFill>
              </a:rPr>
              <a:t>kötelező</a:t>
            </a:r>
            <a:r>
              <a:rPr lang="en-US" dirty="0">
                <a:solidFill>
                  <a:schemeClr val="accent4">
                    <a:lumMod val="75000"/>
                  </a:schemeClr>
                </a:solidFill>
              </a:rPr>
              <a:t> </a:t>
            </a:r>
            <a:r>
              <a:rPr lang="en-US" dirty="0" err="1">
                <a:solidFill>
                  <a:schemeClr val="accent4">
                    <a:lumMod val="75000"/>
                  </a:schemeClr>
                </a:solidFill>
              </a:rPr>
              <a:t>erővel</a:t>
            </a:r>
            <a:r>
              <a:rPr lang="en-US" dirty="0">
                <a:solidFill>
                  <a:schemeClr val="accent4">
                    <a:lumMod val="75000"/>
                  </a:schemeClr>
                </a:solidFill>
              </a:rPr>
              <a:t> </a:t>
            </a:r>
            <a:r>
              <a:rPr lang="en-US" dirty="0" err="1">
                <a:solidFill>
                  <a:schemeClr val="accent4">
                    <a:lumMod val="75000"/>
                  </a:schemeClr>
                </a:solidFill>
              </a:rPr>
              <a:t>bírnak</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Ehhez</a:t>
            </a:r>
            <a:r>
              <a:rPr lang="en-US" dirty="0">
                <a:solidFill>
                  <a:schemeClr val="accent4">
                    <a:lumMod val="75000"/>
                  </a:schemeClr>
                </a:solidFill>
              </a:rPr>
              <a:t> </a:t>
            </a:r>
            <a:r>
              <a:rPr lang="en-US" dirty="0" err="1">
                <a:solidFill>
                  <a:schemeClr val="accent4">
                    <a:lumMod val="75000"/>
                  </a:schemeClr>
                </a:solidFill>
              </a:rPr>
              <a:t>képest</a:t>
            </a:r>
            <a:r>
              <a:rPr lang="en-US" dirty="0">
                <a:solidFill>
                  <a:schemeClr val="accent4">
                    <a:lumMod val="75000"/>
                  </a:schemeClr>
                </a:solidFill>
              </a:rPr>
              <a:t> </a:t>
            </a:r>
            <a:r>
              <a:rPr lang="en-US" dirty="0" err="1">
                <a:solidFill>
                  <a:schemeClr val="accent4">
                    <a:lumMod val="75000"/>
                  </a:schemeClr>
                </a:solidFill>
              </a:rPr>
              <a:t>például</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más</a:t>
            </a:r>
            <a:r>
              <a:rPr lang="en-US" dirty="0">
                <a:solidFill>
                  <a:schemeClr val="accent4">
                    <a:lumMod val="75000"/>
                  </a:schemeClr>
                </a:solidFill>
              </a:rPr>
              <a: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szervezetek</a:t>
            </a:r>
            <a:r>
              <a:rPr lang="en-US" dirty="0">
                <a:solidFill>
                  <a:schemeClr val="accent4">
                    <a:lumMod val="75000"/>
                  </a:schemeClr>
                </a:solidFill>
              </a:rPr>
              <a:t> </a:t>
            </a:r>
            <a:r>
              <a:rPr lang="en-US" dirty="0" err="1">
                <a:solidFill>
                  <a:schemeClr val="accent4">
                    <a:lumMod val="75000"/>
                  </a:schemeClr>
                </a:solidFill>
              </a:rPr>
              <a:t>jogalkotásra</a:t>
            </a:r>
            <a:r>
              <a:rPr lang="en-US" dirty="0">
                <a:solidFill>
                  <a:schemeClr val="accent4">
                    <a:lumMod val="75000"/>
                  </a:schemeClr>
                </a:solidFill>
              </a:rPr>
              <a:t> </a:t>
            </a:r>
            <a:r>
              <a:rPr lang="en-US" dirty="0" err="1">
                <a:solidFill>
                  <a:schemeClr val="accent4">
                    <a:lumMod val="75000"/>
                  </a:schemeClr>
                </a:solidFill>
              </a:rPr>
              <a:t>vonatkozó</a:t>
            </a:r>
            <a:r>
              <a:rPr lang="en-US" dirty="0">
                <a:solidFill>
                  <a:schemeClr val="accent4">
                    <a:lumMod val="75000"/>
                  </a:schemeClr>
                </a:solidFill>
              </a:rPr>
              <a:t> </a:t>
            </a:r>
            <a:r>
              <a:rPr lang="en-US" dirty="0" err="1">
                <a:solidFill>
                  <a:schemeClr val="accent4">
                    <a:lumMod val="75000"/>
                  </a:schemeClr>
                </a:solidFill>
              </a:rPr>
              <a:t>hatásköre</a:t>
            </a:r>
            <a:r>
              <a:rPr lang="en-US" dirty="0">
                <a:solidFill>
                  <a:schemeClr val="accent4">
                    <a:lumMod val="75000"/>
                  </a:schemeClr>
                </a:solidFill>
              </a:rPr>
              <a:t> </a:t>
            </a:r>
            <a:r>
              <a:rPr lang="en-US" dirty="0" err="1">
                <a:solidFill>
                  <a:schemeClr val="accent4">
                    <a:lumMod val="75000"/>
                  </a:schemeClr>
                </a:solidFill>
              </a:rPr>
              <a:t>nagyon</a:t>
            </a:r>
            <a:r>
              <a:rPr lang="en-US" dirty="0">
                <a:solidFill>
                  <a:schemeClr val="accent4">
                    <a:lumMod val="75000"/>
                  </a:schemeClr>
                </a:solidFill>
              </a:rPr>
              <a:t> </a:t>
            </a:r>
            <a:r>
              <a:rPr lang="en-US" dirty="0" err="1">
                <a:solidFill>
                  <a:schemeClr val="accent4">
                    <a:lumMod val="75000"/>
                  </a:schemeClr>
                </a:solidFill>
              </a:rPr>
              <a:t>korlátozott</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a:solidFill>
                  <a:schemeClr val="accent4">
                    <a:lumMod val="75000"/>
                  </a:schemeClr>
                </a:solidFill>
              </a:rPr>
              <a:t>Az </a:t>
            </a:r>
            <a:r>
              <a:rPr lang="en-US" dirty="0" err="1">
                <a:solidFill>
                  <a:schemeClr val="accent4">
                    <a:lumMod val="75000"/>
                  </a:schemeClr>
                </a:solidFill>
              </a:rPr>
              <a:t>Egyesült</a:t>
            </a:r>
            <a:r>
              <a:rPr lang="en-US" dirty="0">
                <a:solidFill>
                  <a:schemeClr val="accent4">
                    <a:lumMod val="75000"/>
                  </a:schemeClr>
                </a:solidFill>
              </a:rPr>
              <a:t> </a:t>
            </a:r>
            <a:r>
              <a:rPr lang="en-US" dirty="0" err="1">
                <a:solidFill>
                  <a:schemeClr val="accent4">
                    <a:lumMod val="75000"/>
                  </a:schemeClr>
                </a:solidFill>
              </a:rPr>
              <a:t>Nemzetek</a:t>
            </a:r>
            <a:r>
              <a:rPr lang="en-US" dirty="0">
                <a:solidFill>
                  <a:schemeClr val="accent4">
                    <a:lumMod val="75000"/>
                  </a:schemeClr>
                </a:solidFill>
              </a:rPr>
              <a:t> </a:t>
            </a:r>
            <a:r>
              <a:rPr lang="en-US" dirty="0" err="1">
                <a:solidFill>
                  <a:schemeClr val="accent4">
                    <a:lumMod val="75000"/>
                  </a:schemeClr>
                </a:solidFill>
              </a:rPr>
              <a:t>Szervezetének</a:t>
            </a:r>
            <a:r>
              <a:rPr lang="en-US" dirty="0">
                <a:solidFill>
                  <a:schemeClr val="accent4">
                    <a:lumMod val="75000"/>
                  </a:schemeClr>
                </a:solidFill>
              </a:rPr>
              <a:t> </a:t>
            </a:r>
            <a:r>
              <a:rPr lang="en-US" dirty="0" err="1">
                <a:solidFill>
                  <a:schemeClr val="accent4">
                    <a:lumMod val="75000"/>
                  </a:schemeClr>
                </a:solidFill>
              </a:rPr>
              <a:t>Alapokmányában</a:t>
            </a:r>
            <a:r>
              <a:rPr lang="en-US" dirty="0">
                <a:solidFill>
                  <a:schemeClr val="accent4">
                    <a:lumMod val="75000"/>
                  </a:schemeClr>
                </a:solidFill>
              </a:rPr>
              <a:t> </a:t>
            </a:r>
            <a:r>
              <a:rPr lang="en-US" dirty="0" err="1">
                <a:solidFill>
                  <a:schemeClr val="accent4">
                    <a:lumMod val="75000"/>
                  </a:schemeClr>
                </a:solidFill>
              </a:rPr>
              <a:t>foglalt</a:t>
            </a:r>
            <a:r>
              <a:rPr lang="en-US" dirty="0">
                <a:solidFill>
                  <a:schemeClr val="accent4">
                    <a:lumMod val="75000"/>
                  </a:schemeClr>
                </a:solidFill>
              </a:rPr>
              <a:t> 10. </a:t>
            </a:r>
            <a:r>
              <a:rPr lang="en-US" dirty="0" err="1">
                <a:solidFill>
                  <a:schemeClr val="accent4">
                    <a:lumMod val="75000"/>
                  </a:schemeClr>
                </a:solidFill>
              </a:rPr>
              <a:t>és</a:t>
            </a:r>
            <a:r>
              <a:rPr lang="en-US" dirty="0">
                <a:solidFill>
                  <a:schemeClr val="accent4">
                    <a:lumMod val="75000"/>
                  </a:schemeClr>
                </a:solidFill>
              </a:rPr>
              <a:t> 14. </a:t>
            </a:r>
            <a:r>
              <a:rPr lang="en-US" dirty="0" err="1">
                <a:solidFill>
                  <a:schemeClr val="accent4">
                    <a:lumMod val="75000"/>
                  </a:schemeClr>
                </a:solidFill>
              </a:rPr>
              <a:t>cikkek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Kozgy</a:t>
            </a:r>
            <a:r>
              <a:rPr lang="hu-HU" dirty="0">
                <a:solidFill>
                  <a:schemeClr val="accent4">
                    <a:lumMod val="75000"/>
                  </a:schemeClr>
                </a:solidFill>
              </a:rPr>
              <a:t>ű</a:t>
            </a:r>
            <a:r>
              <a:rPr lang="en-US" dirty="0" err="1">
                <a:solidFill>
                  <a:schemeClr val="accent4">
                    <a:lumMod val="75000"/>
                  </a:schemeClr>
                </a:solidFill>
              </a:rPr>
              <a:t>lés</a:t>
            </a:r>
            <a:r>
              <a:rPr lang="en-US" dirty="0">
                <a:solidFill>
                  <a:schemeClr val="accent4">
                    <a:lumMod val="75000"/>
                  </a:schemeClr>
                </a:solidFill>
              </a:rPr>
              <a:t> </a:t>
            </a:r>
            <a:r>
              <a:rPr lang="en-US" dirty="0" err="1">
                <a:solidFill>
                  <a:schemeClr val="accent4">
                    <a:lumMod val="75000"/>
                  </a:schemeClr>
                </a:solidFill>
              </a:rPr>
              <a:t>által</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határozatok</a:t>
            </a:r>
            <a:r>
              <a:rPr lang="en-US" dirty="0">
                <a:solidFill>
                  <a:schemeClr val="accent4">
                    <a:lumMod val="75000"/>
                  </a:schemeClr>
                </a:solidFill>
              </a:rPr>
              <a:t> </a:t>
            </a:r>
            <a:r>
              <a:rPr lang="en-US" dirty="0" err="1">
                <a:solidFill>
                  <a:schemeClr val="accent4">
                    <a:lumMod val="75000"/>
                  </a:schemeClr>
                </a:solidFill>
              </a:rPr>
              <a:t>ajánlásoknak</a:t>
            </a:r>
            <a:r>
              <a:rPr lang="en-US" dirty="0">
                <a:solidFill>
                  <a:schemeClr val="accent4">
                    <a:lumMod val="75000"/>
                  </a:schemeClr>
                </a:solidFill>
              </a:rPr>
              <a:t> </a:t>
            </a:r>
            <a:r>
              <a:rPr lang="en-US" dirty="0" err="1">
                <a:solidFill>
                  <a:schemeClr val="accent4">
                    <a:lumMod val="75000"/>
                  </a:schemeClr>
                </a:solidFill>
              </a:rPr>
              <a:t>minősülnek</a:t>
            </a:r>
            <a:r>
              <a:rPr lang="en-US" dirty="0">
                <a:solidFill>
                  <a:schemeClr val="accent4">
                    <a:lumMod val="75000"/>
                  </a:schemeClr>
                </a:solidFill>
              </a:rPr>
              <a:t> (recommendations), </a:t>
            </a:r>
            <a:r>
              <a:rPr lang="en-US" dirty="0" err="1">
                <a:solidFill>
                  <a:schemeClr val="accent4">
                    <a:lumMod val="75000"/>
                  </a:schemeClr>
                </a:solidFill>
              </a:rPr>
              <a:t>ugyanakkor</a:t>
            </a:r>
            <a:r>
              <a:rPr lang="en-US" dirty="0">
                <a:solidFill>
                  <a:schemeClr val="accent4">
                    <a:lumMod val="75000"/>
                  </a:schemeClr>
                </a:solidFill>
              </a:rPr>
              <a:t> a </a:t>
            </a:r>
            <a:r>
              <a:rPr lang="en-US" dirty="0" err="1">
                <a:solidFill>
                  <a:schemeClr val="accent4">
                    <a:lumMod val="75000"/>
                  </a:schemeClr>
                </a:solidFill>
              </a:rPr>
              <a:t>gyakorlatban</a:t>
            </a:r>
            <a:r>
              <a:rPr lang="en-US" dirty="0">
                <a:solidFill>
                  <a:schemeClr val="accent4">
                    <a:lumMod val="75000"/>
                  </a:schemeClr>
                </a:solidFill>
              </a:rPr>
              <a:t> </a:t>
            </a:r>
            <a:r>
              <a:rPr lang="en-US" dirty="0" err="1">
                <a:solidFill>
                  <a:schemeClr val="accent4">
                    <a:lumMod val="75000"/>
                  </a:schemeClr>
                </a:solidFill>
              </a:rPr>
              <a:t>közvetetten</a:t>
            </a:r>
            <a:r>
              <a:rPr lang="en-US" dirty="0">
                <a:solidFill>
                  <a:schemeClr val="accent4">
                    <a:lumMod val="75000"/>
                  </a:schemeClr>
                </a:solidFill>
              </a:rPr>
              <a:t> </a:t>
            </a:r>
            <a:r>
              <a:rPr lang="en-US" dirty="0" err="1">
                <a:solidFill>
                  <a:schemeClr val="accent4">
                    <a:lumMod val="75000"/>
                  </a:schemeClr>
                </a:solidFill>
              </a:rPr>
              <a:t>kihatásuk</a:t>
            </a:r>
            <a:r>
              <a:rPr lang="en-US" dirty="0">
                <a:solidFill>
                  <a:schemeClr val="accent4">
                    <a:lumMod val="75000"/>
                  </a:schemeClr>
                </a:solidFill>
              </a:rPr>
              <a:t> van a </a:t>
            </a:r>
            <a:r>
              <a:rPr lang="en-US" dirty="0" err="1">
                <a:solidFill>
                  <a:schemeClr val="accent4">
                    <a:lumMod val="75000"/>
                  </a:schemeClr>
                </a:solidFill>
              </a:rPr>
              <a:t>nemzetközi</a:t>
            </a:r>
            <a:r>
              <a:rPr lang="en-US" dirty="0">
                <a:solidFill>
                  <a:schemeClr val="accent4">
                    <a:lumMod val="75000"/>
                  </a:schemeClr>
                </a:solidFill>
              </a:rPr>
              <a:t> jog </a:t>
            </a:r>
            <a:r>
              <a:rPr lang="en-US" dirty="0" err="1">
                <a:solidFill>
                  <a:schemeClr val="accent4">
                    <a:lumMod val="75000"/>
                  </a:schemeClr>
                </a:solidFill>
              </a:rPr>
              <a:t>jogforrásainak</a:t>
            </a:r>
            <a:r>
              <a:rPr lang="en-US" dirty="0">
                <a:solidFill>
                  <a:schemeClr val="accent4">
                    <a:lumMod val="75000"/>
                  </a:schemeClr>
                </a:solidFill>
              </a:rPr>
              <a:t> </a:t>
            </a:r>
            <a:r>
              <a:rPr lang="en-US" dirty="0" err="1">
                <a:solidFill>
                  <a:schemeClr val="accent4">
                    <a:lumMod val="75000"/>
                  </a:schemeClr>
                </a:solidFill>
              </a:rPr>
              <a:t>értelmezésére</a:t>
            </a:r>
            <a:r>
              <a:rPr lang="en-US" dirty="0">
                <a:solidFill>
                  <a:schemeClr val="accent4">
                    <a:lumMod val="75000"/>
                  </a:schemeClr>
                </a:solidFill>
              </a:rPr>
              <a:t>.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7824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3155321"/>
          </a:xfrm>
        </p:spPr>
        <p:txBody>
          <a:bodyPr>
            <a:normAutofit/>
          </a:bodyPr>
          <a:lstStyle/>
          <a:p>
            <a:r>
              <a:rPr lang="en-US" b="1" u="sng" dirty="0" err="1">
                <a:solidFill>
                  <a:schemeClr val="accent4">
                    <a:lumMod val="75000"/>
                  </a:schemeClr>
                </a:solidFill>
              </a:rPr>
              <a:t>További</a:t>
            </a:r>
            <a:r>
              <a:rPr lang="en-US" b="1" u="sng" dirty="0">
                <a:solidFill>
                  <a:schemeClr val="accent4">
                    <a:lumMod val="75000"/>
                  </a:schemeClr>
                </a:solidFill>
              </a:rPr>
              <a:t> </a:t>
            </a:r>
            <a:r>
              <a:rPr lang="en-US" b="1" u="sng" dirty="0" err="1">
                <a:solidFill>
                  <a:schemeClr val="accent4">
                    <a:lumMod val="75000"/>
                  </a:schemeClr>
                </a:solidFill>
              </a:rPr>
              <a:t>kulcsfogalmak</a:t>
            </a:r>
            <a:endParaRPr lang="en-US" b="1" u="sng" dirty="0">
              <a:solidFill>
                <a:schemeClr val="accent4">
                  <a:lumMod val="75000"/>
                </a:schemeClr>
              </a:solidFill>
            </a:endParaRPr>
          </a:p>
          <a:p>
            <a:pPr algn="just"/>
            <a:endParaRPr lang="en-US" dirty="0">
              <a:solidFill>
                <a:schemeClr val="accent4">
                  <a:lumMod val="75000"/>
                </a:schemeClr>
              </a:solidFill>
            </a:endParaRPr>
          </a:p>
          <a:p>
            <a:pPr algn="just"/>
            <a:r>
              <a:rPr lang="en-US" dirty="0" err="1">
                <a:solidFill>
                  <a:schemeClr val="accent4">
                    <a:lumMod val="75000"/>
                  </a:schemeClr>
                </a:solidFill>
              </a:rPr>
              <a:t>Hogyan</a:t>
            </a:r>
            <a:r>
              <a:rPr lang="en-US" dirty="0">
                <a:solidFill>
                  <a:schemeClr val="accent4">
                    <a:lumMod val="75000"/>
                  </a:schemeClr>
                </a:solidFill>
              </a:rPr>
              <a:t> </a:t>
            </a:r>
            <a:r>
              <a:rPr lang="en-US" dirty="0" err="1">
                <a:solidFill>
                  <a:schemeClr val="accent4">
                    <a:lumMod val="75000"/>
                  </a:schemeClr>
                </a:solidFill>
              </a:rPr>
              <a:t>definiálná</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Integratiót</a:t>
            </a:r>
            <a:r>
              <a:rPr lang="en-US" dirty="0">
                <a:solidFill>
                  <a:schemeClr val="accent4">
                    <a:lumMod val="75000"/>
                  </a:schemeClr>
                </a:solidFill>
              </a:rPr>
              <a:t>?</a:t>
            </a:r>
          </a:p>
          <a:p>
            <a:pPr algn="just"/>
            <a:r>
              <a:rPr lang="en-US" dirty="0" err="1">
                <a:solidFill>
                  <a:schemeClr val="accent4">
                    <a:lumMod val="75000"/>
                  </a:schemeClr>
                </a:solidFill>
              </a:rPr>
              <a:t>Ön</a:t>
            </a:r>
            <a:r>
              <a:rPr lang="en-US" dirty="0">
                <a:solidFill>
                  <a:schemeClr val="accent4">
                    <a:lumMod val="75000"/>
                  </a:schemeClr>
                </a:solidFill>
              </a:rPr>
              <a:t> </a:t>
            </a:r>
            <a:r>
              <a:rPr lang="en-US" dirty="0" err="1">
                <a:solidFill>
                  <a:schemeClr val="accent4">
                    <a:lumMod val="75000"/>
                  </a:schemeClr>
                </a:solidFill>
              </a:rPr>
              <a:t>szerint</a:t>
            </a:r>
            <a:r>
              <a:rPr lang="en-US" dirty="0">
                <a:solidFill>
                  <a:schemeClr val="accent4">
                    <a:lumMod val="75000"/>
                  </a:schemeClr>
                </a:solidFill>
              </a:rPr>
              <a:t> </a:t>
            </a:r>
            <a:r>
              <a:rPr lang="en-US" dirty="0" err="1">
                <a:solidFill>
                  <a:schemeClr val="accent4">
                    <a:lumMod val="75000"/>
                  </a:schemeClr>
                </a:solidFill>
              </a:rPr>
              <a:t>mit</a:t>
            </a:r>
            <a:r>
              <a:rPr lang="en-US" dirty="0">
                <a:solidFill>
                  <a:schemeClr val="accent4">
                    <a:lumMod val="75000"/>
                  </a:schemeClr>
                </a:solidFill>
              </a:rPr>
              <a:t> </a:t>
            </a:r>
            <a:r>
              <a:rPr lang="en-US" dirty="0" err="1">
                <a:solidFill>
                  <a:schemeClr val="accent4">
                    <a:lumMod val="75000"/>
                  </a:schemeClr>
                </a:solidFill>
              </a:rPr>
              <a:t>jelentenek</a:t>
            </a:r>
            <a:r>
              <a:rPr lang="en-US" dirty="0">
                <a:solidFill>
                  <a:schemeClr val="accent4">
                    <a:lumMod val="75000"/>
                  </a:schemeClr>
                </a:solidFill>
              </a:rPr>
              <a:t> “</a:t>
            </a:r>
            <a:r>
              <a:rPr lang="en-US" dirty="0" err="1">
                <a:solidFill>
                  <a:schemeClr val="accent4">
                    <a:lumMod val="75000"/>
                  </a:schemeClr>
                </a:solidFill>
              </a:rPr>
              <a:t>szupranationális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kormányközi</a:t>
            </a:r>
            <a:r>
              <a:rPr lang="en-US" dirty="0">
                <a:solidFill>
                  <a:schemeClr val="accent4">
                    <a:lumMod val="75000"/>
                  </a:schemeClr>
                </a:solidFill>
              </a:rPr>
              <a:t>” </a:t>
            </a:r>
            <a:r>
              <a:rPr lang="en-US" dirty="0" err="1">
                <a:solidFill>
                  <a:schemeClr val="accent4">
                    <a:lumMod val="75000"/>
                  </a:schemeClr>
                </a:solidFill>
              </a:rPr>
              <a:t>fogalmak</a:t>
            </a:r>
            <a:r>
              <a:rPr lang="en-US" dirty="0">
                <a:solidFill>
                  <a:schemeClr val="accent4">
                    <a:lumMod val="75000"/>
                  </a:schemeClr>
                </a:solidFill>
              </a:rPr>
              <a:t>?</a:t>
            </a:r>
          </a:p>
          <a:p>
            <a:pPr algn="just"/>
            <a:r>
              <a:rPr lang="en-US" dirty="0" err="1">
                <a:solidFill>
                  <a:schemeClr val="accent4">
                    <a:lumMod val="75000"/>
                  </a:schemeClr>
                </a:solidFill>
              </a:rPr>
              <a:t>Ön</a:t>
            </a:r>
            <a:r>
              <a:rPr lang="en-US" dirty="0">
                <a:solidFill>
                  <a:schemeClr val="accent4">
                    <a:lumMod val="75000"/>
                  </a:schemeClr>
                </a:solidFill>
              </a:rPr>
              <a:t> </a:t>
            </a:r>
            <a:r>
              <a:rPr lang="en-US" dirty="0" err="1">
                <a:solidFill>
                  <a:schemeClr val="accent4">
                    <a:lumMod val="75000"/>
                  </a:schemeClr>
                </a:solidFill>
              </a:rPr>
              <a:t>szerint</a:t>
            </a:r>
            <a:r>
              <a:rPr lang="en-US" dirty="0">
                <a:solidFill>
                  <a:schemeClr val="accent4">
                    <a:lumMod val="75000"/>
                  </a:schemeClr>
                </a:solidFill>
              </a:rPr>
              <a:t> </a:t>
            </a:r>
            <a:r>
              <a:rPr lang="en-US" dirty="0" err="1">
                <a:solidFill>
                  <a:schemeClr val="accent4">
                    <a:lumMod val="75000"/>
                  </a:schemeClr>
                </a:solidFill>
              </a:rPr>
              <a:t>mit</a:t>
            </a:r>
            <a:r>
              <a:rPr lang="en-US" dirty="0">
                <a:solidFill>
                  <a:schemeClr val="accent4">
                    <a:lumMod val="75000"/>
                  </a:schemeClr>
                </a:solidFill>
              </a:rPr>
              <a:t> </a:t>
            </a:r>
            <a:r>
              <a:rPr lang="en-US" dirty="0" err="1">
                <a:solidFill>
                  <a:schemeClr val="accent4">
                    <a:lumMod val="75000"/>
                  </a:schemeClr>
                </a:solidFill>
              </a:rPr>
              <a:t>jelentenek</a:t>
            </a:r>
            <a:r>
              <a:rPr lang="en-US" dirty="0">
                <a:solidFill>
                  <a:schemeClr val="accent4">
                    <a:lumMod val="75000"/>
                  </a:schemeClr>
                </a:solidFill>
              </a:rPr>
              <a:t> a “</a:t>
            </a:r>
            <a:r>
              <a:rPr lang="en-US" dirty="0" err="1">
                <a:solidFill>
                  <a:schemeClr val="accent4">
                    <a:lumMod val="75000"/>
                  </a:schemeClr>
                </a:solidFill>
              </a:rPr>
              <a:t>mélyülés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bővítés</a:t>
            </a:r>
            <a:r>
              <a:rPr lang="en-US" dirty="0">
                <a:solidFill>
                  <a:schemeClr val="accent4">
                    <a:lumMod val="75000"/>
                  </a:schemeClr>
                </a:solidFill>
              </a:rPr>
              <a:t>” </a:t>
            </a:r>
            <a:r>
              <a:rPr lang="en-US" dirty="0" err="1">
                <a:solidFill>
                  <a:schemeClr val="accent4">
                    <a:lumMod val="75000"/>
                  </a:schemeClr>
                </a:solidFill>
              </a:rPr>
              <a:t>fogalmak</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Europai</a:t>
            </a:r>
            <a:r>
              <a:rPr lang="en-US" dirty="0">
                <a:solidFill>
                  <a:schemeClr val="accent4">
                    <a:lumMod val="75000"/>
                  </a:schemeClr>
                </a:solidFill>
              </a:rPr>
              <a:t> </a:t>
            </a:r>
            <a:r>
              <a:rPr lang="en-US" dirty="0" err="1">
                <a:solidFill>
                  <a:schemeClr val="accent4">
                    <a:lumMod val="75000"/>
                  </a:schemeClr>
                </a:solidFill>
              </a:rPr>
              <a:t>Integrációval</a:t>
            </a:r>
            <a:r>
              <a:rPr lang="en-US" dirty="0">
                <a:solidFill>
                  <a:schemeClr val="accent4">
                    <a:lumMod val="75000"/>
                  </a:schemeClr>
                </a:solidFill>
              </a:rPr>
              <a:t> </a:t>
            </a:r>
            <a:r>
              <a:rPr lang="en-US" dirty="0" err="1">
                <a:solidFill>
                  <a:schemeClr val="accent4">
                    <a:lumMod val="75000"/>
                  </a:schemeClr>
                </a:solidFill>
              </a:rPr>
              <a:t>kapcsolatban</a:t>
            </a:r>
            <a:r>
              <a:rPr lang="en-US" dirty="0">
                <a:solidFill>
                  <a:schemeClr val="accent4">
                    <a:lumMod val="75000"/>
                  </a:schemeClr>
                </a:solidFill>
              </a:rPr>
              <a:t>?</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51117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77500" lnSpcReduction="20000"/>
          </a:bodyPr>
          <a:lstStyle/>
          <a:p>
            <a:r>
              <a:rPr lang="en-US" b="1" u="sng" dirty="0" err="1">
                <a:solidFill>
                  <a:schemeClr val="accent4">
                    <a:lumMod val="75000"/>
                  </a:schemeClr>
                </a:solidFill>
              </a:rPr>
              <a:t>Hasznos</a:t>
            </a:r>
            <a:r>
              <a:rPr lang="en-US" b="1" u="sng" dirty="0">
                <a:solidFill>
                  <a:schemeClr val="accent4">
                    <a:lumMod val="75000"/>
                  </a:schemeClr>
                </a:solidFill>
              </a:rPr>
              <a:t> </a:t>
            </a:r>
            <a:r>
              <a:rPr lang="en-US" b="1" u="sng" dirty="0" err="1">
                <a:solidFill>
                  <a:schemeClr val="accent4">
                    <a:lumMod val="75000"/>
                  </a:schemeClr>
                </a:solidFill>
              </a:rPr>
              <a:t>EUSZ</a:t>
            </a:r>
            <a:r>
              <a:rPr lang="en-US" b="1" u="sng" dirty="0">
                <a:solidFill>
                  <a:schemeClr val="accent4">
                    <a:lumMod val="75000"/>
                  </a:schemeClr>
                </a:solidFill>
              </a:rPr>
              <a:t> </a:t>
            </a:r>
            <a:r>
              <a:rPr lang="en-US" b="1" u="sng" dirty="0" err="1">
                <a:solidFill>
                  <a:schemeClr val="accent4">
                    <a:lumMod val="75000"/>
                  </a:schemeClr>
                </a:solidFill>
              </a:rPr>
              <a:t>rendelkezés</a:t>
            </a:r>
            <a:endParaRPr lang="en-US" b="1" u="sng" dirty="0">
              <a:solidFill>
                <a:schemeClr val="accent4">
                  <a:lumMod val="75000"/>
                </a:schemeClr>
              </a:solidFill>
            </a:endParaRPr>
          </a:p>
          <a:p>
            <a:endParaRPr lang="en-US" b="1" u="sng" dirty="0">
              <a:solidFill>
                <a:schemeClr val="accent4">
                  <a:lumMod val="75000"/>
                </a:schemeClr>
              </a:solidFill>
            </a:endParaRPr>
          </a:p>
          <a:p>
            <a:pPr algn="l"/>
            <a:r>
              <a:rPr lang="en-US" b="1" dirty="0">
                <a:solidFill>
                  <a:schemeClr val="accent2">
                    <a:lumMod val="75000"/>
                  </a:schemeClr>
                </a:solidFill>
              </a:rPr>
              <a:t>“</a:t>
            </a:r>
            <a:r>
              <a:rPr lang="en-US" b="1" dirty="0" err="1">
                <a:solidFill>
                  <a:schemeClr val="accent2">
                    <a:lumMod val="75000"/>
                  </a:schemeClr>
                </a:solidFill>
              </a:rPr>
              <a:t>Európai</a:t>
            </a:r>
            <a:r>
              <a:rPr lang="en-US" b="1" dirty="0">
                <a:solidFill>
                  <a:schemeClr val="accent2">
                    <a:lumMod val="75000"/>
                  </a:schemeClr>
                </a:solidFill>
              </a:rPr>
              <a:t> </a:t>
            </a:r>
            <a:r>
              <a:rPr lang="en-US" b="1" dirty="0" err="1">
                <a:solidFill>
                  <a:schemeClr val="accent2">
                    <a:lumMod val="75000"/>
                  </a:schemeClr>
                </a:solidFill>
              </a:rPr>
              <a:t>Integratió</a:t>
            </a:r>
            <a:r>
              <a:rPr lang="en-US" b="1" dirty="0">
                <a:solidFill>
                  <a:schemeClr val="accent2">
                    <a:lumMod val="75000"/>
                  </a:schemeClr>
                </a:solidFill>
              </a:rPr>
              <a:t>”</a:t>
            </a:r>
          </a:p>
          <a:p>
            <a:pPr algn="l"/>
            <a:r>
              <a:rPr lang="en-US" b="1" dirty="0">
                <a:solidFill>
                  <a:schemeClr val="accent2">
                    <a:lumMod val="75000"/>
                  </a:schemeClr>
                </a:solidFill>
              </a:rPr>
              <a:t>“</a:t>
            </a:r>
            <a:r>
              <a:rPr lang="en-US" b="1" dirty="0" err="1">
                <a:solidFill>
                  <a:schemeClr val="accent2">
                    <a:lumMod val="75000"/>
                  </a:schemeClr>
                </a:solidFill>
              </a:rPr>
              <a:t>szupranationális</a:t>
            </a:r>
            <a:r>
              <a:rPr lang="en-US" b="1" dirty="0">
                <a:solidFill>
                  <a:schemeClr val="accent2">
                    <a:lumMod val="75000"/>
                  </a:schemeClr>
                </a:solidFill>
              </a:rPr>
              <a:t>” </a:t>
            </a:r>
            <a:r>
              <a:rPr lang="en-US" b="1" dirty="0" err="1">
                <a:solidFill>
                  <a:schemeClr val="accent2">
                    <a:lumMod val="75000"/>
                  </a:schemeClr>
                </a:solidFill>
              </a:rPr>
              <a:t>és“kormányközi</a:t>
            </a:r>
            <a:r>
              <a:rPr lang="en-US" b="1" dirty="0">
                <a:solidFill>
                  <a:schemeClr val="accent2">
                    <a:lumMod val="75000"/>
                  </a:schemeClr>
                </a:solidFill>
              </a:rPr>
              <a:t>”   </a:t>
            </a:r>
          </a:p>
          <a:p>
            <a:pPr algn="l"/>
            <a:r>
              <a:rPr lang="en-US" b="1" dirty="0">
                <a:solidFill>
                  <a:schemeClr val="accent2">
                    <a:lumMod val="75000"/>
                  </a:schemeClr>
                </a:solidFill>
              </a:rPr>
              <a:t>“</a:t>
            </a:r>
            <a:r>
              <a:rPr lang="en-US" b="1" dirty="0" err="1">
                <a:solidFill>
                  <a:schemeClr val="accent2">
                    <a:lumMod val="75000"/>
                  </a:schemeClr>
                </a:solidFill>
              </a:rPr>
              <a:t>mélyülés</a:t>
            </a:r>
            <a:r>
              <a:rPr lang="en-US" b="1" dirty="0">
                <a:solidFill>
                  <a:schemeClr val="accent2">
                    <a:lumMod val="75000"/>
                  </a:schemeClr>
                </a:solidFill>
              </a:rPr>
              <a:t>” and “</a:t>
            </a:r>
            <a:r>
              <a:rPr lang="en-US" b="1" dirty="0" err="1">
                <a:solidFill>
                  <a:schemeClr val="accent2">
                    <a:lumMod val="75000"/>
                  </a:schemeClr>
                </a:solidFill>
              </a:rPr>
              <a:t>bővülés</a:t>
            </a:r>
            <a:r>
              <a:rPr lang="en-US" b="1" dirty="0">
                <a:solidFill>
                  <a:schemeClr val="accent2">
                    <a:lumMod val="75000"/>
                  </a:schemeClr>
                </a:solidFill>
              </a:rPr>
              <a:t>”</a:t>
            </a:r>
          </a:p>
          <a:p>
            <a:r>
              <a:rPr lang="hu-HU" dirty="0"/>
              <a:t>I. CÍM</a:t>
            </a:r>
          </a:p>
          <a:p>
            <a:r>
              <a:rPr lang="hu-HU" dirty="0"/>
              <a:t>KÖZÖS RENDELKEZÉSEK</a:t>
            </a:r>
          </a:p>
          <a:p>
            <a:r>
              <a:rPr lang="hu-HU" dirty="0"/>
              <a:t>1. cikk</a:t>
            </a:r>
          </a:p>
          <a:p>
            <a:r>
              <a:rPr lang="hu-HU" dirty="0"/>
              <a:t>(az </a:t>
            </a:r>
            <a:r>
              <a:rPr lang="hu-HU" dirty="0" err="1"/>
              <a:t>EUSz</a:t>
            </a:r>
            <a:r>
              <a:rPr lang="hu-HU" dirty="0"/>
              <a:t>. korábbi 1. cikke) [2]</a:t>
            </a:r>
          </a:p>
          <a:p>
            <a:r>
              <a:rPr lang="hu-HU" dirty="0"/>
              <a:t>E szerződéssel a MAGAS SZERZŐDŐ FELEK egymás között létrehozzák az EURÓPAI UNIÓT (a továbbiakban: az Unió), amelyre közös célkitűzéseik elérése érdekében a tagállamok hatásköröket ruháznak.</a:t>
            </a:r>
          </a:p>
          <a:p>
            <a:r>
              <a:rPr lang="hu-HU" dirty="0"/>
              <a:t>E szerződés új szakaszt jelent az Európa népei közötti egyre szorosabb egység létrehozásának folyamatában, amelyben a döntéseket a lehető legnyilvánosabban és az állampolgárokhoz a lehető legközelebb eső szinten hozzák meg.</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9903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92500" lnSpcReduction="20000"/>
          </a:bodyPr>
          <a:lstStyle/>
          <a:p>
            <a:pPr algn="l"/>
            <a:r>
              <a:rPr lang="en-US" b="1" dirty="0">
                <a:solidFill>
                  <a:schemeClr val="accent2">
                    <a:lumMod val="75000"/>
                  </a:schemeClr>
                </a:solidFill>
              </a:rPr>
              <a:t>“</a:t>
            </a:r>
            <a:r>
              <a:rPr lang="en-US" b="1" dirty="0" err="1">
                <a:solidFill>
                  <a:schemeClr val="accent2">
                    <a:lumMod val="75000"/>
                  </a:schemeClr>
                </a:solidFill>
              </a:rPr>
              <a:t>Európai</a:t>
            </a:r>
            <a:r>
              <a:rPr lang="en-US" b="1" dirty="0">
                <a:solidFill>
                  <a:schemeClr val="accent2">
                    <a:lumMod val="75000"/>
                  </a:schemeClr>
                </a:solidFill>
              </a:rPr>
              <a:t> </a:t>
            </a:r>
            <a:r>
              <a:rPr lang="en-US" b="1" dirty="0" err="1">
                <a:solidFill>
                  <a:schemeClr val="accent2">
                    <a:lumMod val="75000"/>
                  </a:schemeClr>
                </a:solidFill>
              </a:rPr>
              <a:t>Integratió</a:t>
            </a:r>
            <a:r>
              <a:rPr lang="en-US" b="1" dirty="0">
                <a:solidFill>
                  <a:schemeClr val="accent2">
                    <a:lumMod val="75000"/>
                  </a:schemeClr>
                </a:solidFill>
              </a:rPr>
              <a:t>”</a:t>
            </a:r>
          </a:p>
          <a:p>
            <a:pPr algn="l"/>
            <a:r>
              <a:rPr lang="en-US" b="1" dirty="0">
                <a:solidFill>
                  <a:schemeClr val="accent2">
                    <a:lumMod val="75000"/>
                  </a:schemeClr>
                </a:solidFill>
              </a:rPr>
              <a:t>“</a:t>
            </a:r>
            <a:r>
              <a:rPr lang="en-US" b="1" dirty="0" err="1">
                <a:solidFill>
                  <a:schemeClr val="accent2">
                    <a:lumMod val="75000"/>
                  </a:schemeClr>
                </a:solidFill>
              </a:rPr>
              <a:t>szupranationális</a:t>
            </a:r>
            <a:r>
              <a:rPr lang="en-US" b="1" dirty="0">
                <a:solidFill>
                  <a:schemeClr val="accent2">
                    <a:lumMod val="75000"/>
                  </a:schemeClr>
                </a:solidFill>
              </a:rPr>
              <a:t>” </a:t>
            </a:r>
            <a:r>
              <a:rPr lang="en-US" b="1" dirty="0" err="1">
                <a:solidFill>
                  <a:schemeClr val="accent2">
                    <a:lumMod val="75000"/>
                  </a:schemeClr>
                </a:solidFill>
              </a:rPr>
              <a:t>és“kormányközi</a:t>
            </a:r>
            <a:r>
              <a:rPr lang="en-US" b="1" dirty="0">
                <a:solidFill>
                  <a:schemeClr val="accent2">
                    <a:lumMod val="75000"/>
                  </a:schemeClr>
                </a:solidFill>
              </a:rPr>
              <a:t>”   </a:t>
            </a:r>
          </a:p>
          <a:p>
            <a:pPr algn="l"/>
            <a:r>
              <a:rPr lang="en-US" b="1" dirty="0">
                <a:solidFill>
                  <a:schemeClr val="accent2">
                    <a:lumMod val="75000"/>
                  </a:schemeClr>
                </a:solidFill>
              </a:rPr>
              <a:t>“</a:t>
            </a:r>
            <a:r>
              <a:rPr lang="en-US" b="1" dirty="0" err="1">
                <a:solidFill>
                  <a:schemeClr val="accent2">
                    <a:lumMod val="75000"/>
                  </a:schemeClr>
                </a:solidFill>
              </a:rPr>
              <a:t>mélyülés</a:t>
            </a:r>
            <a:r>
              <a:rPr lang="en-US" b="1" dirty="0">
                <a:solidFill>
                  <a:schemeClr val="accent2">
                    <a:lumMod val="75000"/>
                  </a:schemeClr>
                </a:solidFill>
              </a:rPr>
              <a:t>” and “</a:t>
            </a:r>
            <a:r>
              <a:rPr lang="en-US" b="1" dirty="0" err="1">
                <a:solidFill>
                  <a:schemeClr val="accent2">
                    <a:lumMod val="75000"/>
                  </a:schemeClr>
                </a:solidFill>
              </a:rPr>
              <a:t>bővülés</a:t>
            </a:r>
            <a:r>
              <a:rPr lang="en-US" b="1" dirty="0">
                <a:solidFill>
                  <a:schemeClr val="accent2">
                    <a:lumMod val="75000"/>
                  </a:schemeClr>
                </a:solidFill>
              </a:rPr>
              <a:t>”</a:t>
            </a:r>
          </a:p>
          <a:p>
            <a:pPr algn="just"/>
            <a:r>
              <a:rPr lang="en-US" dirty="0">
                <a:solidFill>
                  <a:schemeClr val="accent4">
                    <a:lumMod val="75000"/>
                  </a:schemeClr>
                </a:solidFill>
              </a:rPr>
              <a:t>“</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SZÉLESÍTÉS</a:t>
            </a:r>
            <a:r>
              <a:rPr lang="en-US" dirty="0">
                <a:solidFill>
                  <a:schemeClr val="accent4">
                    <a:lumMod val="75000"/>
                  </a:schemeClr>
                </a:solidFill>
              </a:rPr>
              <a:t>”</a:t>
            </a:r>
          </a:p>
          <a:p>
            <a:pPr algn="just"/>
            <a:r>
              <a:rPr lang="en-US" dirty="0">
                <a:solidFill>
                  <a:schemeClr val="accent4">
                    <a:lumMod val="75000"/>
                  </a:schemeClr>
                </a:solidFill>
              </a:rPr>
              <a:t>Az </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 </a:t>
            </a:r>
            <a:r>
              <a:rPr lang="en-US" dirty="0" err="1">
                <a:solidFill>
                  <a:schemeClr val="accent4">
                    <a:lumMod val="75000"/>
                  </a:schemeClr>
                </a:solidFill>
              </a:rPr>
              <a:t>szélesítés</a:t>
            </a:r>
            <a:r>
              <a:rPr lang="en-US" dirty="0">
                <a:solidFill>
                  <a:schemeClr val="accent4">
                    <a:lumMod val="75000"/>
                  </a:schemeClr>
                </a:solidFill>
              </a:rPr>
              <a:t> </a:t>
            </a:r>
            <a:r>
              <a:rPr lang="en-US" dirty="0" err="1">
                <a:solidFill>
                  <a:schemeClr val="accent4">
                    <a:lumMod val="75000"/>
                  </a:schemeClr>
                </a:solidFill>
              </a:rPr>
              <a:t>két</a:t>
            </a:r>
            <a:r>
              <a:rPr lang="en-US" dirty="0">
                <a:solidFill>
                  <a:schemeClr val="accent4">
                    <a:lumMod val="75000"/>
                  </a:schemeClr>
                </a:solidFill>
              </a:rPr>
              <a:t> </a:t>
            </a:r>
            <a:r>
              <a:rPr lang="en-US" dirty="0" err="1">
                <a:solidFill>
                  <a:schemeClr val="accent4">
                    <a:lumMod val="75000"/>
                  </a:schemeClr>
                </a:solidFill>
              </a:rPr>
              <a:t>elképzelés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kívánatosnak</a:t>
            </a:r>
            <a:r>
              <a:rPr lang="en-US" dirty="0">
                <a:solidFill>
                  <a:schemeClr val="accent4">
                    <a:lumMod val="75000"/>
                  </a:schemeClr>
                </a:solidFill>
              </a:rPr>
              <a:t> </a:t>
            </a:r>
            <a:r>
              <a:rPr lang="en-US" dirty="0" err="1">
                <a:solidFill>
                  <a:schemeClr val="accent4">
                    <a:lumMod val="75000"/>
                  </a:schemeClr>
                </a:solidFill>
              </a:rPr>
              <a:t>tartott</a:t>
            </a:r>
            <a:r>
              <a:rPr lang="en-US" dirty="0">
                <a:solidFill>
                  <a:schemeClr val="accent4">
                    <a:lumMod val="75000"/>
                  </a:schemeClr>
                </a:solidFill>
              </a:rPr>
              <a:t> </a:t>
            </a:r>
            <a:r>
              <a:rPr lang="en-US" dirty="0" err="1">
                <a:solidFill>
                  <a:schemeClr val="accent4">
                    <a:lumMod val="75000"/>
                  </a:schemeClr>
                </a:solidFill>
              </a:rPr>
              <a:t>fejlődési</a:t>
            </a:r>
            <a:r>
              <a:rPr lang="en-US" dirty="0">
                <a:solidFill>
                  <a:schemeClr val="accent4">
                    <a:lumMod val="75000"/>
                  </a:schemeClr>
                </a:solidFill>
              </a:rPr>
              <a:t> </a:t>
            </a:r>
            <a:r>
              <a:rPr lang="en-US" dirty="0" err="1">
                <a:solidFill>
                  <a:schemeClr val="accent4">
                    <a:lumMod val="75000"/>
                  </a:schemeClr>
                </a:solidFill>
              </a:rPr>
              <a:t>irányára</a:t>
            </a:r>
            <a:r>
              <a:rPr lang="en-US" dirty="0">
                <a:solidFill>
                  <a:schemeClr val="accent4">
                    <a:lumMod val="75000"/>
                  </a:schemeClr>
                </a:solidFill>
              </a:rPr>
              <a:t> </a:t>
            </a:r>
            <a:r>
              <a:rPr lang="en-US" dirty="0" err="1">
                <a:solidFill>
                  <a:schemeClr val="accent4">
                    <a:lumMod val="75000"/>
                  </a:schemeClr>
                </a:solidFill>
              </a:rPr>
              <a:t>vonatkozóan</a:t>
            </a:r>
            <a:r>
              <a:rPr lang="en-US" dirty="0">
                <a:solidFill>
                  <a:schemeClr val="accent4">
                    <a:lumMod val="75000"/>
                  </a:schemeClr>
                </a:solidFill>
              </a:rPr>
              <a:t>.</a:t>
            </a:r>
          </a:p>
          <a:p>
            <a:pPr algn="just"/>
            <a:r>
              <a:rPr lang="en-US" dirty="0">
                <a:solidFill>
                  <a:schemeClr val="accent4">
                    <a:lumMod val="75000"/>
                  </a:schemeClr>
                </a:solidFill>
              </a:rPr>
              <a:t>Az </a:t>
            </a:r>
            <a:r>
              <a:rPr lang="en-US" dirty="0" err="1">
                <a:solidFill>
                  <a:schemeClr val="accent4">
                    <a:lumMod val="75000"/>
                  </a:schemeClr>
                </a:solidFill>
              </a:rPr>
              <a:t>idő</a:t>
            </a:r>
            <a:r>
              <a:rPr lang="en-US" dirty="0">
                <a:solidFill>
                  <a:schemeClr val="accent4">
                    <a:lumMod val="75000"/>
                  </a:schemeClr>
                </a:solidFill>
              </a:rPr>
              <a:t> </a:t>
            </a:r>
            <a:r>
              <a:rPr lang="en-US" dirty="0" err="1">
                <a:solidFill>
                  <a:schemeClr val="accent4">
                    <a:lumMod val="75000"/>
                  </a:schemeClr>
                </a:solidFill>
              </a:rPr>
              <a:t>előrehaladtával</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Unió</a:t>
            </a:r>
            <a:r>
              <a:rPr lang="en-US" dirty="0">
                <a:solidFill>
                  <a:schemeClr val="accent4">
                    <a:lumMod val="75000"/>
                  </a:schemeClr>
                </a:solidFill>
              </a:rPr>
              <a:t> </a:t>
            </a:r>
            <a:r>
              <a:rPr lang="en-US" dirty="0" err="1">
                <a:solidFill>
                  <a:schemeClr val="accent4">
                    <a:lumMod val="75000"/>
                  </a:schemeClr>
                </a:solidFill>
              </a:rPr>
              <a:t>fokozatosan</a:t>
            </a:r>
            <a:r>
              <a:rPr lang="en-US" dirty="0">
                <a:solidFill>
                  <a:schemeClr val="accent4">
                    <a:lumMod val="75000"/>
                  </a:schemeClr>
                </a:solidFill>
              </a:rPr>
              <a:t> </a:t>
            </a:r>
            <a:r>
              <a:rPr lang="en-US" dirty="0" err="1">
                <a:solidFill>
                  <a:schemeClr val="accent4">
                    <a:lumMod val="75000"/>
                  </a:schemeClr>
                </a:solidFill>
              </a:rPr>
              <a:t>egyre</a:t>
            </a:r>
            <a:r>
              <a:rPr lang="en-US" dirty="0">
                <a:solidFill>
                  <a:schemeClr val="accent4">
                    <a:lumMod val="75000"/>
                  </a:schemeClr>
                </a:solidFill>
              </a:rPr>
              <a:t> </a:t>
            </a:r>
            <a:r>
              <a:rPr lang="en-US" dirty="0" err="1">
                <a:solidFill>
                  <a:schemeClr val="accent4">
                    <a:lumMod val="75000"/>
                  </a:schemeClr>
                </a:solidFill>
              </a:rPr>
              <a:t>inkább</a:t>
            </a:r>
            <a:r>
              <a:rPr lang="en-US" dirty="0">
                <a:solidFill>
                  <a:schemeClr val="accent4">
                    <a:lumMod val="75000"/>
                  </a:schemeClr>
                </a:solidFill>
              </a:rPr>
              <a:t> </a:t>
            </a:r>
            <a:r>
              <a:rPr lang="en-US" dirty="0" err="1">
                <a:solidFill>
                  <a:schemeClr val="accent4">
                    <a:lumMod val="75000"/>
                  </a:schemeClr>
                </a:solidFill>
              </a:rPr>
              <a:t>egy</a:t>
            </a:r>
            <a:r>
              <a:rPr lang="en-US" dirty="0">
                <a:solidFill>
                  <a:schemeClr val="accent4">
                    <a:lumMod val="75000"/>
                  </a:schemeClr>
                </a:solidFill>
              </a:rPr>
              <a:t> </a:t>
            </a:r>
            <a:r>
              <a:rPr lang="en-US" dirty="0" err="1">
                <a:solidFill>
                  <a:schemeClr val="accent4">
                    <a:lumMod val="75000"/>
                  </a:schemeClr>
                </a:solidFill>
              </a:rPr>
              <a:t>Európa</a:t>
            </a:r>
            <a:r>
              <a:rPr lang="en-US" dirty="0">
                <a:solidFill>
                  <a:schemeClr val="accent4">
                    <a:lumMod val="75000"/>
                  </a:schemeClr>
                </a:solidFill>
              </a:rPr>
              <a:t> </a:t>
            </a:r>
            <a:r>
              <a:rPr lang="en-US" dirty="0" err="1">
                <a:solidFill>
                  <a:schemeClr val="accent4">
                    <a:lumMod val="75000"/>
                  </a:schemeClr>
                </a:solidFill>
              </a:rPr>
              <a:t>népei</a:t>
            </a:r>
            <a:r>
              <a:rPr lang="en-US" dirty="0">
                <a:solidFill>
                  <a:schemeClr val="accent4">
                    <a:lumMod val="75000"/>
                  </a:schemeClr>
                </a:solidFill>
              </a:rPr>
              <a:t> </a:t>
            </a:r>
            <a:r>
              <a:rPr lang="en-US" dirty="0" err="1">
                <a:solidFill>
                  <a:schemeClr val="accent4">
                    <a:lumMod val="75000"/>
                  </a:schemeClr>
                </a:solidFill>
              </a:rPr>
              <a:t>közötti</a:t>
            </a:r>
            <a:r>
              <a:rPr lang="en-US" dirty="0">
                <a:solidFill>
                  <a:schemeClr val="accent4">
                    <a:lumMod val="75000"/>
                  </a:schemeClr>
                </a:solidFill>
              </a:rPr>
              <a:t> „</a:t>
            </a:r>
            <a:r>
              <a:rPr lang="en-US" dirty="0" err="1">
                <a:solidFill>
                  <a:schemeClr val="accent4">
                    <a:lumMod val="75000"/>
                  </a:schemeClr>
                </a:solidFill>
              </a:rPr>
              <a:t>egyre</a:t>
            </a:r>
            <a:r>
              <a:rPr lang="en-US" dirty="0">
                <a:solidFill>
                  <a:schemeClr val="accent4">
                    <a:lumMod val="75000"/>
                  </a:schemeClr>
                </a:solidFill>
              </a:rPr>
              <a:t> </a:t>
            </a:r>
            <a:r>
              <a:rPr lang="en-US" dirty="0" err="1">
                <a:solidFill>
                  <a:schemeClr val="accent4">
                    <a:lumMod val="75000"/>
                  </a:schemeClr>
                </a:solidFill>
              </a:rPr>
              <a:t>szorosabb</a:t>
            </a:r>
            <a:r>
              <a:rPr lang="en-US" dirty="0">
                <a:solidFill>
                  <a:schemeClr val="accent4">
                    <a:lumMod val="75000"/>
                  </a:schemeClr>
                </a:solidFill>
              </a:rPr>
              <a:t> </a:t>
            </a:r>
            <a:r>
              <a:rPr lang="en-US" dirty="0" err="1">
                <a:solidFill>
                  <a:schemeClr val="accent4">
                    <a:lumMod val="75000"/>
                  </a:schemeClr>
                </a:solidFill>
              </a:rPr>
              <a:t>egység</a:t>
            </a:r>
            <a:r>
              <a:rPr lang="en-US" dirty="0">
                <a:solidFill>
                  <a:schemeClr val="accent4">
                    <a:lumMod val="75000"/>
                  </a:schemeClr>
                </a:solidFill>
              </a:rPr>
              <a:t>” </a:t>
            </a:r>
            <a:r>
              <a:rPr lang="en-US" dirty="0" err="1">
                <a:solidFill>
                  <a:schemeClr val="accent4">
                    <a:lumMod val="75000"/>
                  </a:schemeClr>
                </a:solidFill>
              </a:rPr>
              <a:t>létrehozására</a:t>
            </a:r>
            <a:r>
              <a:rPr lang="en-US" dirty="0">
                <a:solidFill>
                  <a:schemeClr val="accent4">
                    <a:lumMod val="75000"/>
                  </a:schemeClr>
                </a:solidFill>
              </a:rPr>
              <a:t> </a:t>
            </a:r>
            <a:r>
              <a:rPr lang="en-US" dirty="0" err="1">
                <a:solidFill>
                  <a:schemeClr val="accent4">
                    <a:lumMod val="75000"/>
                  </a:schemeClr>
                </a:solidFill>
              </a:rPr>
              <a:t>törekedett</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Unióról</a:t>
            </a:r>
            <a:r>
              <a:rPr lang="en-US" dirty="0">
                <a:solidFill>
                  <a:schemeClr val="accent4">
                    <a:lumMod val="75000"/>
                  </a:schemeClr>
                </a:solidFill>
              </a:rPr>
              <a:t> </a:t>
            </a:r>
            <a:r>
              <a:rPr lang="en-US" dirty="0" err="1">
                <a:solidFill>
                  <a:schemeClr val="accent4">
                    <a:lumMod val="75000"/>
                  </a:schemeClr>
                </a:solidFill>
              </a:rPr>
              <a:t>szóló</a:t>
            </a:r>
            <a:r>
              <a:rPr lang="en-US" dirty="0">
                <a:solidFill>
                  <a:schemeClr val="accent4">
                    <a:lumMod val="75000"/>
                  </a:schemeClr>
                </a:solidFill>
              </a:rPr>
              <a:t> </a:t>
            </a:r>
            <a:r>
              <a:rPr lang="en-US" dirty="0" err="1">
                <a:solidFill>
                  <a:schemeClr val="accent4">
                    <a:lumMod val="75000"/>
                  </a:schemeClr>
                </a:solidFill>
              </a:rPr>
              <a:t>szerződés</a:t>
            </a:r>
            <a:r>
              <a:rPr lang="en-US" dirty="0">
                <a:solidFill>
                  <a:schemeClr val="accent4">
                    <a:lumMod val="75000"/>
                  </a:schemeClr>
                </a:solidFill>
              </a:rPr>
              <a:t> 1. </a:t>
            </a:r>
            <a:r>
              <a:rPr lang="en-US" dirty="0" err="1">
                <a:solidFill>
                  <a:schemeClr val="accent4">
                    <a:lumMod val="75000"/>
                  </a:schemeClr>
                </a:solidFill>
              </a:rPr>
              <a:t>cikke</a:t>
            </a:r>
            <a:r>
              <a:rPr lang="en-US" dirty="0">
                <a:solidFill>
                  <a:schemeClr val="accent4">
                    <a:lumMod val="75000"/>
                  </a:schemeClr>
                </a:solidFill>
              </a:rPr>
              <a:t>).</a:t>
            </a:r>
          </a:p>
          <a:p>
            <a:pPr algn="just"/>
            <a:r>
              <a:rPr lang="en-US" dirty="0">
                <a:solidFill>
                  <a:schemeClr val="accent4">
                    <a:lumMod val="75000"/>
                  </a:schemeClr>
                </a:solidFill>
              </a:rPr>
              <a:t>Az </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erre</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egyre</a:t>
            </a:r>
            <a:r>
              <a:rPr lang="en-US" dirty="0">
                <a:solidFill>
                  <a:schemeClr val="accent4">
                    <a:lumMod val="75000"/>
                  </a:schemeClr>
                </a:solidFill>
              </a:rPr>
              <a:t> </a:t>
            </a:r>
            <a:r>
              <a:rPr lang="en-US" dirty="0" err="1">
                <a:solidFill>
                  <a:schemeClr val="accent4">
                    <a:lumMod val="75000"/>
                  </a:schemeClr>
                </a:solidFill>
              </a:rPr>
              <a:t>szorosabb</a:t>
            </a:r>
            <a:r>
              <a:rPr lang="en-US" dirty="0">
                <a:solidFill>
                  <a:schemeClr val="accent4">
                    <a:lumMod val="75000"/>
                  </a:schemeClr>
                </a:solidFill>
              </a:rPr>
              <a:t> </a:t>
            </a:r>
            <a:r>
              <a:rPr lang="en-US" dirty="0" err="1">
                <a:solidFill>
                  <a:schemeClr val="accent4">
                    <a:lumMod val="75000"/>
                  </a:schemeClr>
                </a:solidFill>
              </a:rPr>
              <a:t>egységre</a:t>
            </a:r>
            <a:r>
              <a:rPr lang="en-US" dirty="0">
                <a:solidFill>
                  <a:schemeClr val="accent4">
                    <a:lumMod val="75000"/>
                  </a:schemeClr>
                </a:solidFill>
              </a:rPr>
              <a:t> </a:t>
            </a:r>
            <a:r>
              <a:rPr lang="en-US" dirty="0" err="1">
                <a:solidFill>
                  <a:schemeClr val="accent4">
                    <a:lumMod val="75000"/>
                  </a:schemeClr>
                </a:solidFill>
              </a:rPr>
              <a:t>utal</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növekvő</a:t>
            </a:r>
            <a:r>
              <a:rPr lang="en-US" dirty="0">
                <a:solidFill>
                  <a:schemeClr val="accent4">
                    <a:lumMod val="75000"/>
                  </a:schemeClr>
                </a:solidFill>
              </a:rPr>
              <a:t> </a:t>
            </a:r>
            <a:r>
              <a:rPr lang="en-US" dirty="0" err="1">
                <a:solidFill>
                  <a:schemeClr val="accent4">
                    <a:lumMod val="75000"/>
                  </a:schemeClr>
                </a:solidFill>
              </a:rPr>
              <a:t>integrációjaként</a:t>
            </a:r>
            <a:r>
              <a:rPr lang="en-US" dirty="0">
                <a:solidFill>
                  <a:schemeClr val="accent4">
                    <a:lumMod val="75000"/>
                  </a:schemeClr>
                </a:solidFill>
              </a:rPr>
              <a:t> </a:t>
            </a:r>
            <a:r>
              <a:rPr lang="en-US" dirty="0" err="1">
                <a:solidFill>
                  <a:schemeClr val="accent4">
                    <a:lumMod val="75000"/>
                  </a:schemeClr>
                </a:solidFill>
              </a:rPr>
              <a:t>fogható</a:t>
            </a:r>
            <a:r>
              <a:rPr lang="en-US" dirty="0">
                <a:solidFill>
                  <a:schemeClr val="accent4">
                    <a:lumMod val="75000"/>
                  </a:schemeClr>
                </a:solidFill>
              </a:rPr>
              <a:t> </a:t>
            </a:r>
            <a:r>
              <a:rPr lang="en-US" dirty="0" err="1">
                <a:solidFill>
                  <a:schemeClr val="accent4">
                    <a:lumMod val="75000"/>
                  </a:schemeClr>
                </a:solidFill>
              </a:rPr>
              <a:t>fel</a:t>
            </a:r>
            <a:r>
              <a:rPr lang="en-US" dirty="0">
                <a:solidFill>
                  <a:schemeClr val="accent4">
                    <a:lumMod val="75000"/>
                  </a:schemeClr>
                </a:solidFill>
              </a:rPr>
              <a:t>. </a:t>
            </a:r>
            <a:r>
              <a:rPr lang="en-US" dirty="0" err="1">
                <a:solidFill>
                  <a:schemeClr val="accent4">
                    <a:lumMod val="75000"/>
                  </a:schemeClr>
                </a:solidFill>
              </a:rPr>
              <a:t>Ennek</a:t>
            </a:r>
            <a:r>
              <a:rPr lang="en-US" dirty="0">
                <a:solidFill>
                  <a:schemeClr val="accent4">
                    <a:lumMod val="75000"/>
                  </a:schemeClr>
                </a:solidFill>
              </a:rPr>
              <a:t> a </a:t>
            </a:r>
            <a:r>
              <a:rPr lang="en-US" dirty="0" err="1">
                <a:solidFill>
                  <a:schemeClr val="accent4">
                    <a:lumMod val="75000"/>
                  </a:schemeClr>
                </a:solidFill>
              </a:rPr>
              <a:t>legvilágosabb</a:t>
            </a:r>
            <a:r>
              <a:rPr lang="en-US" dirty="0">
                <a:solidFill>
                  <a:schemeClr val="accent4">
                    <a:lumMod val="75000"/>
                  </a:schemeClr>
                </a:solidFill>
              </a:rPr>
              <a:t> </a:t>
            </a:r>
            <a:r>
              <a:rPr lang="en-US" dirty="0" err="1">
                <a:solidFill>
                  <a:schemeClr val="accent4">
                    <a:lumMod val="75000"/>
                  </a:schemeClr>
                </a:solidFill>
              </a:rPr>
              <a:t>megnyilvánulása</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gazdasági</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monetáris</a:t>
            </a:r>
            <a:r>
              <a:rPr lang="en-US" dirty="0">
                <a:solidFill>
                  <a:schemeClr val="accent4">
                    <a:lumMod val="75000"/>
                  </a:schemeClr>
                </a:solidFill>
              </a:rPr>
              <a:t> </a:t>
            </a:r>
            <a:r>
              <a:rPr lang="en-US" dirty="0" err="1">
                <a:solidFill>
                  <a:schemeClr val="accent4">
                    <a:lumMod val="75000"/>
                  </a:schemeClr>
                </a:solidFill>
              </a:rPr>
              <a:t>unió</a:t>
            </a:r>
            <a:r>
              <a:rPr lang="en-US" dirty="0">
                <a:solidFill>
                  <a:schemeClr val="accent4">
                    <a:lumMod val="75000"/>
                  </a:schemeClr>
                </a:solidFill>
              </a:rPr>
              <a:t> </a:t>
            </a:r>
            <a:r>
              <a:rPr lang="en-US" dirty="0" err="1">
                <a:solidFill>
                  <a:schemeClr val="accent4">
                    <a:lumMod val="75000"/>
                  </a:schemeClr>
                </a:solidFill>
              </a:rPr>
              <a:t>felé</a:t>
            </a:r>
            <a:r>
              <a:rPr lang="en-US" dirty="0">
                <a:solidFill>
                  <a:schemeClr val="accent4">
                    <a:lumMod val="75000"/>
                  </a:schemeClr>
                </a:solidFill>
              </a:rPr>
              <a:t> </a:t>
            </a:r>
            <a:r>
              <a:rPr lang="en-US" dirty="0" err="1">
                <a:solidFill>
                  <a:schemeClr val="accent4">
                    <a:lumMod val="75000"/>
                  </a:schemeClr>
                </a:solidFill>
              </a:rPr>
              <a:t>való</a:t>
            </a:r>
            <a:r>
              <a:rPr lang="en-US" dirty="0">
                <a:solidFill>
                  <a:schemeClr val="accent4">
                    <a:lumMod val="75000"/>
                  </a:schemeClr>
                </a:solidFill>
              </a:rPr>
              <a:t> </a:t>
            </a:r>
            <a:r>
              <a:rPr lang="en-US" dirty="0" err="1">
                <a:solidFill>
                  <a:schemeClr val="accent4">
                    <a:lumMod val="75000"/>
                  </a:schemeClr>
                </a:solidFill>
              </a:rPr>
              <a:t>átmenete</a:t>
            </a:r>
            <a:r>
              <a:rPr lang="en-US" dirty="0">
                <a:solidFill>
                  <a:schemeClr val="accent4">
                    <a:lumMod val="75000"/>
                  </a:schemeClr>
                </a:solidFill>
              </a:rPr>
              <a:t>, </a:t>
            </a:r>
            <a:r>
              <a:rPr lang="en-US" dirty="0" err="1">
                <a:solidFill>
                  <a:schemeClr val="accent4">
                    <a:lumMod val="75000"/>
                  </a:schemeClr>
                </a:solidFill>
              </a:rPr>
              <a:t>valamint</a:t>
            </a:r>
            <a:r>
              <a:rPr lang="en-US" dirty="0">
                <a:solidFill>
                  <a:schemeClr val="accent4">
                    <a:lumMod val="75000"/>
                  </a:schemeClr>
                </a:solidFill>
              </a:rPr>
              <a:t> a </a:t>
            </a:r>
            <a:r>
              <a:rPr lang="en-US" dirty="0" err="1">
                <a:solidFill>
                  <a:schemeClr val="accent4">
                    <a:lumMod val="75000"/>
                  </a:schemeClr>
                </a:solidFill>
              </a:rPr>
              <a:t>közös</a:t>
            </a:r>
            <a:r>
              <a:rPr lang="en-US" dirty="0">
                <a:solidFill>
                  <a:schemeClr val="accent4">
                    <a:lumMod val="75000"/>
                  </a:schemeClr>
                </a:solidFill>
              </a:rPr>
              <a:t> </a:t>
            </a:r>
            <a:r>
              <a:rPr lang="en-US" dirty="0" err="1">
                <a:solidFill>
                  <a:schemeClr val="accent4">
                    <a:lumMod val="75000"/>
                  </a:schemeClr>
                </a:solidFill>
              </a:rPr>
              <a:t>valuta</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a:t>
            </a:r>
            <a:r>
              <a:rPr lang="en-US" dirty="0">
                <a:solidFill>
                  <a:schemeClr val="accent4">
                    <a:lumMod val="75000"/>
                  </a:schemeClr>
                </a:solidFill>
              </a:rPr>
              <a:t> </a:t>
            </a:r>
            <a:r>
              <a:rPr lang="en-US" dirty="0" err="1">
                <a:solidFill>
                  <a:schemeClr val="accent4">
                    <a:lumMod val="75000"/>
                  </a:schemeClr>
                </a:solidFill>
              </a:rPr>
              <a:t>bevezetése</a:t>
            </a:r>
            <a:r>
              <a:rPr lang="en-US" dirty="0">
                <a:solidFill>
                  <a:schemeClr val="accent4">
                    <a:lumMod val="75000"/>
                  </a:schemeClr>
                </a:solidFill>
              </a:rPr>
              <a:t> volt.</a:t>
            </a:r>
          </a:p>
          <a:p>
            <a:pPr algn="just"/>
            <a:r>
              <a:rPr lang="en-US" dirty="0">
                <a:solidFill>
                  <a:schemeClr val="accent4">
                    <a:lumMod val="75000"/>
                  </a:schemeClr>
                </a:solidFill>
              </a:rPr>
              <a:t>A </a:t>
            </a:r>
            <a:r>
              <a:rPr lang="en-US" dirty="0" err="1">
                <a:solidFill>
                  <a:schemeClr val="accent4">
                    <a:lumMod val="75000"/>
                  </a:schemeClr>
                </a:solidFill>
              </a:rPr>
              <a:t>szélesítés</a:t>
            </a:r>
            <a:r>
              <a:rPr lang="en-US" dirty="0">
                <a:solidFill>
                  <a:schemeClr val="accent4">
                    <a:lumMod val="75000"/>
                  </a:schemeClr>
                </a:solidFill>
              </a:rPr>
              <a:t> </a:t>
            </a:r>
            <a:r>
              <a:rPr lang="en-US" dirty="0" err="1">
                <a:solidFill>
                  <a:schemeClr val="accent4">
                    <a:lumMod val="75000"/>
                  </a:schemeClr>
                </a:solidFill>
              </a:rPr>
              <a:t>támogatóinak</a:t>
            </a:r>
            <a:r>
              <a:rPr lang="en-US" dirty="0">
                <a:solidFill>
                  <a:schemeClr val="accent4">
                    <a:lumMod val="75000"/>
                  </a:schemeClr>
                </a:solidFill>
              </a:rPr>
              <a:t> </a:t>
            </a:r>
            <a:r>
              <a:rPr lang="en-US" dirty="0" err="1">
                <a:solidFill>
                  <a:schemeClr val="accent4">
                    <a:lumMod val="75000"/>
                  </a:schemeClr>
                </a:solidFill>
              </a:rPr>
              <a:t>véleménye</a:t>
            </a:r>
            <a:r>
              <a:rPr lang="en-US" dirty="0">
                <a:solidFill>
                  <a:schemeClr val="accent4">
                    <a:lumMod val="75000"/>
                  </a:schemeClr>
                </a:solidFill>
              </a:rPr>
              <a:t> </a:t>
            </a:r>
            <a:r>
              <a:rPr lang="en-US" dirty="0" err="1">
                <a:solidFill>
                  <a:schemeClr val="accent4">
                    <a:lumMod val="75000"/>
                  </a:schemeClr>
                </a:solidFill>
              </a:rPr>
              <a:t>szerint</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a:t>
            </a:r>
            <a:r>
              <a:rPr lang="en-US" dirty="0" err="1">
                <a:solidFill>
                  <a:schemeClr val="accent4">
                    <a:lumMod val="75000"/>
                  </a:schemeClr>
                </a:solidFill>
              </a:rPr>
              <a:t>nak</a:t>
            </a:r>
            <a:r>
              <a:rPr lang="en-US" dirty="0">
                <a:solidFill>
                  <a:schemeClr val="accent4">
                    <a:lumMod val="75000"/>
                  </a:schemeClr>
                </a:solidFill>
              </a:rPr>
              <a:t> a </a:t>
            </a:r>
            <a:r>
              <a:rPr lang="en-US" dirty="0" err="1">
                <a:solidFill>
                  <a:schemeClr val="accent4">
                    <a:lumMod val="75000"/>
                  </a:schemeClr>
                </a:solidFill>
              </a:rPr>
              <a:t>tagságot</a:t>
            </a:r>
            <a:r>
              <a:rPr lang="en-US" dirty="0">
                <a:solidFill>
                  <a:schemeClr val="accent4">
                    <a:lumMod val="75000"/>
                  </a:schemeClr>
                </a:solidFill>
              </a:rPr>
              <a:t> </a:t>
            </a:r>
            <a:r>
              <a:rPr lang="en-US" dirty="0" err="1">
                <a:solidFill>
                  <a:schemeClr val="accent4">
                    <a:lumMod val="75000"/>
                  </a:schemeClr>
                </a:solidFill>
              </a:rPr>
              <a:t>illetően</a:t>
            </a:r>
            <a:r>
              <a:rPr lang="en-US" dirty="0">
                <a:solidFill>
                  <a:schemeClr val="accent4">
                    <a:lumMod val="75000"/>
                  </a:schemeClr>
                </a:solidFill>
              </a:rPr>
              <a:t> </a:t>
            </a:r>
            <a:r>
              <a:rPr lang="en-US" dirty="0" err="1">
                <a:solidFill>
                  <a:schemeClr val="accent4">
                    <a:lumMod val="75000"/>
                  </a:schemeClr>
                </a:solidFill>
              </a:rPr>
              <a:t>kellene</a:t>
            </a:r>
            <a:r>
              <a:rPr lang="en-US" dirty="0">
                <a:solidFill>
                  <a:schemeClr val="accent4">
                    <a:lumMod val="75000"/>
                  </a:schemeClr>
                </a:solidFill>
              </a:rPr>
              <a:t> </a:t>
            </a:r>
            <a:r>
              <a:rPr lang="en-US" dirty="0" err="1">
                <a:solidFill>
                  <a:schemeClr val="accent4">
                    <a:lumMod val="75000"/>
                  </a:schemeClr>
                </a:solidFill>
              </a:rPr>
              <a:t>bővülnie</a:t>
            </a:r>
            <a:r>
              <a:rPr lang="en-US" dirty="0">
                <a:solidFill>
                  <a:schemeClr val="accent4">
                    <a:lumMod val="75000"/>
                  </a:schemeClr>
                </a:solidFill>
              </a:rPr>
              <a:t>, </a:t>
            </a:r>
            <a:r>
              <a:rPr lang="en-US" dirty="0" err="1">
                <a:solidFill>
                  <a:schemeClr val="accent4">
                    <a:lumMod val="75000"/>
                  </a:schemeClr>
                </a:solidFill>
              </a:rPr>
              <a:t>ám</a:t>
            </a:r>
            <a:r>
              <a:rPr lang="en-US" dirty="0">
                <a:solidFill>
                  <a:schemeClr val="accent4">
                    <a:lumMod val="75000"/>
                  </a:schemeClr>
                </a:solidFill>
              </a:rPr>
              <a:t> </a:t>
            </a:r>
            <a:r>
              <a:rPr lang="en-US" dirty="0" err="1">
                <a:solidFill>
                  <a:schemeClr val="accent4">
                    <a:lumMod val="75000"/>
                  </a:schemeClr>
                </a:solidFill>
              </a:rPr>
              <a:t>ennek</a:t>
            </a:r>
            <a:r>
              <a:rPr lang="en-US" dirty="0">
                <a:solidFill>
                  <a:schemeClr val="accent4">
                    <a:lumMod val="75000"/>
                  </a:schemeClr>
                </a:solidFill>
              </a:rPr>
              <a:t> a </a:t>
            </a:r>
            <a:r>
              <a:rPr lang="en-US" dirty="0" err="1">
                <a:solidFill>
                  <a:schemeClr val="accent4">
                    <a:lumMod val="75000"/>
                  </a:schemeClr>
                </a:solidFill>
              </a:rPr>
              <a:t>tagok</a:t>
            </a:r>
            <a:r>
              <a:rPr lang="en-US" dirty="0">
                <a:solidFill>
                  <a:schemeClr val="accent4">
                    <a:lumMod val="75000"/>
                  </a:schemeClr>
                </a:solidFill>
              </a:rPr>
              <a:t> </a:t>
            </a:r>
            <a:r>
              <a:rPr lang="en-US" dirty="0" err="1">
                <a:solidFill>
                  <a:schemeClr val="accent4">
                    <a:lumMod val="75000"/>
                  </a:schemeClr>
                </a:solidFill>
              </a:rPr>
              <a:t>közötti</a:t>
            </a:r>
            <a:r>
              <a:rPr lang="en-US" dirty="0">
                <a:solidFill>
                  <a:schemeClr val="accent4">
                    <a:lumMod val="75000"/>
                  </a:schemeClr>
                </a:solidFill>
              </a:rPr>
              <a:t> </a:t>
            </a:r>
            <a:r>
              <a:rPr lang="en-US" dirty="0" err="1">
                <a:solidFill>
                  <a:schemeClr val="accent4">
                    <a:lumMod val="75000"/>
                  </a:schemeClr>
                </a:solidFill>
              </a:rPr>
              <a:t>kapcsolatnak</a:t>
            </a:r>
            <a:r>
              <a:rPr lang="en-US" dirty="0">
                <a:solidFill>
                  <a:schemeClr val="accent4">
                    <a:lumMod val="75000"/>
                  </a:schemeClr>
                </a:solidFill>
              </a:rPr>
              <a:t> </a:t>
            </a:r>
            <a:r>
              <a:rPr lang="en-US" dirty="0" err="1">
                <a:solidFill>
                  <a:schemeClr val="accent4">
                    <a:lumMod val="75000"/>
                  </a:schemeClr>
                </a:solidFill>
              </a:rPr>
              <a:t>lazábbnak</a:t>
            </a:r>
            <a:r>
              <a:rPr lang="en-US" dirty="0">
                <a:solidFill>
                  <a:schemeClr val="accent4">
                    <a:lumMod val="75000"/>
                  </a:schemeClr>
                </a:solidFill>
              </a:rPr>
              <a:t> </a:t>
            </a:r>
            <a:r>
              <a:rPr lang="en-US" dirty="0" err="1">
                <a:solidFill>
                  <a:schemeClr val="accent4">
                    <a:lumMod val="75000"/>
                  </a:schemeClr>
                </a:solidFill>
              </a:rPr>
              <a:t>kellene</a:t>
            </a:r>
            <a:r>
              <a:rPr lang="en-US" dirty="0">
                <a:solidFill>
                  <a:schemeClr val="accent4">
                    <a:lumMod val="75000"/>
                  </a:schemeClr>
                </a:solidFill>
              </a:rPr>
              <a:t> </a:t>
            </a:r>
            <a:r>
              <a:rPr lang="en-US" dirty="0" err="1">
                <a:solidFill>
                  <a:schemeClr val="accent4">
                    <a:lumMod val="75000"/>
                  </a:schemeClr>
                </a:solidFill>
              </a:rPr>
              <a:t>lennie</a:t>
            </a:r>
            <a:r>
              <a:rPr lang="en-US" dirty="0">
                <a:solidFill>
                  <a:schemeClr val="accent4">
                    <a:lumMod val="75000"/>
                  </a:schemeClr>
                </a:solidFill>
              </a:rPr>
              <a:t>, mint </a:t>
            </a:r>
            <a:r>
              <a:rPr lang="en-US" dirty="0" err="1">
                <a:solidFill>
                  <a:schemeClr val="accent4">
                    <a:lumMod val="75000"/>
                  </a:schemeClr>
                </a:solidFill>
              </a:rPr>
              <a:t>amit</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elképzelésének</a:t>
            </a:r>
            <a:r>
              <a:rPr lang="en-US" dirty="0">
                <a:solidFill>
                  <a:schemeClr val="accent4">
                    <a:lumMod val="75000"/>
                  </a:schemeClr>
                </a:solidFill>
              </a:rPr>
              <a:t> </a:t>
            </a:r>
            <a:r>
              <a:rPr lang="en-US" dirty="0" err="1">
                <a:solidFill>
                  <a:schemeClr val="accent4">
                    <a:lumMod val="75000"/>
                  </a:schemeClr>
                </a:solidFill>
              </a:rPr>
              <a:t>támogatói</a:t>
            </a:r>
            <a:r>
              <a:rPr lang="en-US" dirty="0">
                <a:solidFill>
                  <a:schemeClr val="accent4">
                    <a:lumMod val="75000"/>
                  </a:schemeClr>
                </a:solidFill>
              </a:rPr>
              <a:t> </a:t>
            </a:r>
            <a:r>
              <a:rPr lang="en-US" dirty="0" err="1">
                <a:solidFill>
                  <a:schemeClr val="accent4">
                    <a:lumMod val="75000"/>
                  </a:schemeClr>
                </a:solidFill>
              </a:rPr>
              <a:t>kívánatosnak</a:t>
            </a:r>
            <a:r>
              <a:rPr lang="en-US" dirty="0">
                <a:solidFill>
                  <a:schemeClr val="accent4">
                    <a:lumMod val="75000"/>
                  </a:schemeClr>
                </a:solidFill>
              </a:rPr>
              <a:t> </a:t>
            </a:r>
            <a:r>
              <a:rPr lang="en-US" dirty="0" err="1">
                <a:solidFill>
                  <a:schemeClr val="accent4">
                    <a:lumMod val="75000"/>
                  </a:schemeClr>
                </a:solidFill>
              </a:rPr>
              <a:t>tartanak</a:t>
            </a:r>
            <a:r>
              <a:rPr lang="en-US" dirty="0">
                <a:solidFill>
                  <a:schemeClr val="accent4">
                    <a:lumMod val="75000"/>
                  </a:schemeClr>
                </a:solidFill>
              </a:rPr>
              <a:t>. Az EU </a:t>
            </a:r>
            <a:r>
              <a:rPr lang="en-US" dirty="0" err="1">
                <a:solidFill>
                  <a:schemeClr val="accent4">
                    <a:lumMod val="75000"/>
                  </a:schemeClr>
                </a:solidFill>
              </a:rPr>
              <a:t>szélesítésére</a:t>
            </a:r>
            <a:r>
              <a:rPr lang="en-US" dirty="0">
                <a:solidFill>
                  <a:schemeClr val="accent4">
                    <a:lumMod val="75000"/>
                  </a:schemeClr>
                </a:solidFill>
              </a:rPr>
              <a:t> is </a:t>
            </a:r>
            <a:r>
              <a:rPr lang="en-US" dirty="0" err="1">
                <a:solidFill>
                  <a:schemeClr val="accent4">
                    <a:lumMod val="75000"/>
                  </a:schemeClr>
                </a:solidFill>
              </a:rPr>
              <a:t>sor</a:t>
            </a:r>
            <a:r>
              <a:rPr lang="en-US" dirty="0">
                <a:solidFill>
                  <a:schemeClr val="accent4">
                    <a:lumMod val="75000"/>
                  </a:schemeClr>
                </a:solidFill>
              </a:rPr>
              <a:t> </a:t>
            </a:r>
            <a:r>
              <a:rPr lang="en-US" dirty="0" err="1">
                <a:solidFill>
                  <a:schemeClr val="accent4">
                    <a:lumMod val="75000"/>
                  </a:schemeClr>
                </a:solidFill>
              </a:rPr>
              <a:t>került</a:t>
            </a:r>
            <a:r>
              <a:rPr lang="en-US" dirty="0">
                <a:solidFill>
                  <a:schemeClr val="accent4">
                    <a:lumMod val="75000"/>
                  </a:schemeClr>
                </a:solidFill>
              </a:rPr>
              <a:t>, </a:t>
            </a:r>
            <a:r>
              <a:rPr lang="en-US" dirty="0" err="1">
                <a:solidFill>
                  <a:schemeClr val="accent4">
                    <a:lumMod val="75000"/>
                  </a:schemeClr>
                </a:solidFill>
              </a:rPr>
              <a:t>hiszen</a:t>
            </a:r>
            <a:r>
              <a:rPr lang="en-US" dirty="0">
                <a:solidFill>
                  <a:schemeClr val="accent4">
                    <a:lumMod val="75000"/>
                  </a:schemeClr>
                </a:solidFill>
              </a:rPr>
              <a:t> </a:t>
            </a:r>
            <a:r>
              <a:rPr lang="en-US" dirty="0" err="1">
                <a:solidFill>
                  <a:schemeClr val="accent4">
                    <a:lumMod val="75000"/>
                  </a:schemeClr>
                </a:solidFill>
              </a:rPr>
              <a:t>míg</a:t>
            </a:r>
            <a:r>
              <a:rPr lang="en-US" dirty="0">
                <a:solidFill>
                  <a:schemeClr val="accent4">
                    <a:lumMod val="75000"/>
                  </a:schemeClr>
                </a:solidFill>
              </a:rPr>
              <a:t> 2004-ben </a:t>
            </a:r>
            <a:r>
              <a:rPr lang="en-US" dirty="0" err="1">
                <a:solidFill>
                  <a:schemeClr val="accent4">
                    <a:lumMod val="75000"/>
                  </a:schemeClr>
                </a:solidFill>
              </a:rPr>
              <a:t>még</a:t>
            </a:r>
            <a:r>
              <a:rPr lang="en-US" dirty="0">
                <a:solidFill>
                  <a:schemeClr val="accent4">
                    <a:lumMod val="75000"/>
                  </a:schemeClr>
                </a:solidFill>
              </a:rPr>
              <a:t> </a:t>
            </a:r>
            <a:r>
              <a:rPr lang="en-US" dirty="0" err="1">
                <a:solidFill>
                  <a:schemeClr val="accent4">
                    <a:lumMod val="75000"/>
                  </a:schemeClr>
                </a:solidFill>
              </a:rPr>
              <a:t>csak</a:t>
            </a:r>
            <a:r>
              <a:rPr lang="en-US" dirty="0">
                <a:solidFill>
                  <a:schemeClr val="accent4">
                    <a:lumMod val="75000"/>
                  </a:schemeClr>
                </a:solidFill>
              </a:rPr>
              <a:t> 28 </a:t>
            </a:r>
            <a:r>
              <a:rPr lang="en-US" dirty="0" err="1">
                <a:solidFill>
                  <a:schemeClr val="accent4">
                    <a:lumMod val="75000"/>
                  </a:schemeClr>
                </a:solidFill>
              </a:rPr>
              <a:t>tagja</a:t>
            </a:r>
            <a:r>
              <a:rPr lang="en-US" dirty="0">
                <a:solidFill>
                  <a:schemeClr val="accent4">
                    <a:lumMod val="75000"/>
                  </a:schemeClr>
                </a:solidFill>
              </a:rPr>
              <a:t> volt, 2013-ra </a:t>
            </a:r>
            <a:r>
              <a:rPr lang="en-US" dirty="0" err="1">
                <a:solidFill>
                  <a:schemeClr val="accent4">
                    <a:lumMod val="75000"/>
                  </a:schemeClr>
                </a:solidFill>
              </a:rPr>
              <a:t>már</a:t>
            </a:r>
            <a:r>
              <a:rPr lang="en-US" dirty="0">
                <a:solidFill>
                  <a:schemeClr val="accent4">
                    <a:lumMod val="75000"/>
                  </a:schemeClr>
                </a:solidFill>
              </a:rPr>
              <a:t> 28.</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90957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EU jog </a:t>
            </a:r>
            <a:r>
              <a:rPr lang="en-US" sz="3600" dirty="0" err="1">
                <a:solidFill>
                  <a:schemeClr val="accent4">
                    <a:lumMod val="75000"/>
                  </a:schemeClr>
                </a:solidFill>
              </a:rPr>
              <a:t>forrásai</a:t>
            </a:r>
            <a:endParaRPr lang="en-US" sz="3600"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r>
              <a:rPr lang="en-US" b="1" u="sng" dirty="0" err="1">
                <a:solidFill>
                  <a:schemeClr val="accent4">
                    <a:lumMod val="75000"/>
                  </a:schemeClr>
                </a:solidFill>
              </a:rPr>
              <a:t>Kérdések</a:t>
            </a:r>
            <a:r>
              <a:rPr lang="en-US" b="1" u="sng" dirty="0">
                <a:solidFill>
                  <a:schemeClr val="accent4">
                    <a:lumMod val="75000"/>
                  </a:schemeClr>
                </a:solidFill>
              </a:rPr>
              <a:t>: </a:t>
            </a:r>
          </a:p>
          <a:p>
            <a:pPr algn="just"/>
            <a:r>
              <a:rPr lang="en-US" b="1" dirty="0">
                <a:solidFill>
                  <a:schemeClr val="accent4">
                    <a:lumMod val="75000"/>
                  </a:schemeClr>
                </a:solidFill>
              </a:rPr>
              <a:t>A) </a:t>
            </a:r>
            <a:r>
              <a:rPr lang="en-US" b="1" dirty="0" err="1">
                <a:solidFill>
                  <a:schemeClr val="accent4">
                    <a:lumMod val="75000"/>
                  </a:schemeClr>
                </a:solidFill>
              </a:rPr>
              <a:t>Hogyan</a:t>
            </a:r>
            <a:r>
              <a:rPr lang="en-US" b="1" dirty="0">
                <a:solidFill>
                  <a:schemeClr val="accent4">
                    <a:lumMod val="75000"/>
                  </a:schemeClr>
                </a:solidFill>
              </a:rPr>
              <a:t> </a:t>
            </a:r>
            <a:r>
              <a:rPr lang="en-US" b="1" dirty="0" err="1">
                <a:solidFill>
                  <a:schemeClr val="accent4">
                    <a:lumMod val="75000"/>
                  </a:schemeClr>
                </a:solidFill>
              </a:rPr>
              <a:t>definiálná</a:t>
            </a:r>
            <a:r>
              <a:rPr lang="en-US" b="1" dirty="0">
                <a:solidFill>
                  <a:schemeClr val="accent4">
                    <a:lumMod val="75000"/>
                  </a:schemeClr>
                </a:solidFill>
              </a:rPr>
              <a:t> a </a:t>
            </a:r>
            <a:r>
              <a:rPr lang="en-US" b="1" dirty="0" err="1">
                <a:solidFill>
                  <a:schemeClr val="accent4">
                    <a:lumMod val="75000"/>
                  </a:schemeClr>
                </a:solidFill>
              </a:rPr>
              <a:t>jogforrás</a:t>
            </a:r>
            <a:r>
              <a:rPr lang="en-US" b="1" dirty="0">
                <a:solidFill>
                  <a:schemeClr val="accent4">
                    <a:lumMod val="75000"/>
                  </a:schemeClr>
                </a:solidFill>
              </a:rPr>
              <a:t> </a:t>
            </a:r>
            <a:r>
              <a:rPr lang="en-US" b="1" dirty="0" err="1">
                <a:solidFill>
                  <a:schemeClr val="accent4">
                    <a:lumMod val="75000"/>
                  </a:schemeClr>
                </a:solidFill>
              </a:rPr>
              <a:t>kifejezést</a:t>
            </a:r>
            <a:r>
              <a:rPr lang="en-US" b="1" dirty="0">
                <a:solidFill>
                  <a:schemeClr val="accent4">
                    <a:lumMod val="75000"/>
                  </a:schemeClr>
                </a:solidFill>
              </a:rPr>
              <a:t>? </a:t>
            </a:r>
          </a:p>
          <a:p>
            <a:pPr algn="just"/>
            <a:r>
              <a:rPr lang="en-US" b="1" dirty="0">
                <a:solidFill>
                  <a:schemeClr val="accent4">
                    <a:lumMod val="75000"/>
                  </a:schemeClr>
                </a:solidFill>
              </a:rPr>
              <a:t>B)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a:t>
            </a:r>
            <a:r>
              <a:rPr lang="en-US" b="1" dirty="0">
                <a:solidFill>
                  <a:schemeClr val="accent4">
                    <a:lumMod val="75000"/>
                  </a:schemeClr>
                </a:solidFill>
              </a:rPr>
              <a:t> a </a:t>
            </a:r>
            <a:r>
              <a:rPr lang="en-US" b="1" dirty="0" err="1">
                <a:solidFill>
                  <a:schemeClr val="accent4">
                    <a:lumMod val="75000"/>
                  </a:schemeClr>
                </a:solidFill>
              </a:rPr>
              <a:t>belső</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C)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ismerünk</a:t>
            </a:r>
            <a:r>
              <a:rPr lang="en-US" b="1" dirty="0">
                <a:solidFill>
                  <a:schemeClr val="accent4">
                    <a:lumMod val="75000"/>
                  </a:schemeClr>
                </a:solidFill>
              </a:rPr>
              <a:t> a </a:t>
            </a:r>
            <a:r>
              <a:rPr lang="en-US" b="1" dirty="0" err="1">
                <a:solidFill>
                  <a:schemeClr val="accent4">
                    <a:lumMod val="75000"/>
                  </a:schemeClr>
                </a:solidFill>
              </a:rPr>
              <a:t>nemzetközi</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D) A </a:t>
            </a:r>
            <a:r>
              <a:rPr lang="en-US" b="1" dirty="0" err="1">
                <a:solidFill>
                  <a:schemeClr val="accent4">
                    <a:lumMod val="75000"/>
                  </a:schemeClr>
                </a:solidFill>
              </a:rPr>
              <a:t>fentiek</a:t>
            </a:r>
            <a:r>
              <a:rPr lang="en-US" b="1" dirty="0">
                <a:solidFill>
                  <a:schemeClr val="accent4">
                    <a:lumMod val="75000"/>
                  </a:schemeClr>
                </a:solidFill>
              </a:rPr>
              <a:t> </a:t>
            </a:r>
            <a:r>
              <a:rPr lang="en-US" b="1" dirty="0" err="1">
                <a:solidFill>
                  <a:schemeClr val="accent4">
                    <a:lumMod val="75000"/>
                  </a:schemeClr>
                </a:solidFill>
              </a:rPr>
              <a:t>alapján</a:t>
            </a:r>
            <a:r>
              <a:rPr lang="en-US" b="1" dirty="0">
                <a:solidFill>
                  <a:schemeClr val="accent4">
                    <a:lumMod val="75000"/>
                  </a:schemeClr>
                </a:solidFill>
              </a:rPr>
              <a:t>: </a:t>
            </a:r>
            <a:r>
              <a:rPr lang="en-US" b="1" dirty="0" err="1">
                <a:solidFill>
                  <a:schemeClr val="accent4">
                    <a:lumMod val="75000"/>
                  </a:schemeClr>
                </a:solidFill>
              </a:rPr>
              <a:t>melyek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a:t>
            </a:r>
            <a:r>
              <a:rPr lang="en-US" b="1" dirty="0" err="1">
                <a:solidFill>
                  <a:schemeClr val="accent4">
                    <a:lumMod val="75000"/>
                  </a:schemeClr>
                </a:solidFill>
              </a:rPr>
              <a:t>jogforrásai</a:t>
            </a:r>
            <a:r>
              <a:rPr lang="en-US" b="1" dirty="0">
                <a:solidFill>
                  <a:schemeClr val="accent4">
                    <a:lumMod val="75000"/>
                  </a:schemeClr>
                </a:solidFill>
              </a:rPr>
              <a:t>?</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lnSpcReduction="10000"/>
          </a:bodyPr>
          <a:lstStyle/>
          <a:p>
            <a:pPr marL="457200" indent="-457200" algn="just">
              <a:buAutoNum type="arabicPeriod"/>
            </a:pPr>
            <a:r>
              <a:rPr lang="en-US" dirty="0" err="1">
                <a:solidFill>
                  <a:schemeClr val="accent4">
                    <a:lumMod val="75000"/>
                  </a:schemeClr>
                </a:solidFill>
              </a:rPr>
              <a:t>Jogforrások</a:t>
            </a:r>
            <a:endParaRPr lang="en-US" dirty="0">
              <a:solidFill>
                <a:schemeClr val="accent4">
                  <a:lumMod val="75000"/>
                </a:schemeClr>
              </a:solidFill>
            </a:endParaRPr>
          </a:p>
          <a:p>
            <a:pPr algn="just"/>
            <a:r>
              <a:rPr lang="en-US" b="1" dirty="0">
                <a:solidFill>
                  <a:schemeClr val="accent4">
                    <a:lumMod val="75000"/>
                  </a:schemeClr>
                </a:solidFill>
              </a:rPr>
              <a:t>Az EU </a:t>
            </a:r>
            <a:r>
              <a:rPr lang="en-US" b="1" dirty="0" err="1">
                <a:solidFill>
                  <a:schemeClr val="accent4">
                    <a:lumMod val="75000"/>
                  </a:schemeClr>
                </a:solidFill>
              </a:rPr>
              <a:t>két</a:t>
            </a:r>
            <a:r>
              <a:rPr lang="en-US" b="1" dirty="0">
                <a:solidFill>
                  <a:schemeClr val="accent4">
                    <a:lumMod val="75000"/>
                  </a:schemeClr>
                </a:solidFill>
              </a:rPr>
              <a:t> </a:t>
            </a:r>
            <a:r>
              <a:rPr lang="en-US" b="1" dirty="0" err="1">
                <a:solidFill>
                  <a:schemeClr val="accent4">
                    <a:lumMod val="75000"/>
                  </a:schemeClr>
                </a:solidFill>
              </a:rPr>
              <a:t>fő</a:t>
            </a:r>
            <a:r>
              <a:rPr lang="en-US" b="1" dirty="0">
                <a:solidFill>
                  <a:schemeClr val="accent4">
                    <a:lumMod val="75000"/>
                  </a:schemeClr>
                </a:solidFill>
              </a:rPr>
              <a:t> </a:t>
            </a:r>
            <a:r>
              <a:rPr lang="en-US" b="1" dirty="0" err="1">
                <a:solidFill>
                  <a:schemeClr val="accent4">
                    <a:lumMod val="75000"/>
                  </a:schemeClr>
                </a:solidFill>
              </a:rPr>
              <a:t>jogforrása</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elsődleges</a:t>
            </a:r>
            <a:r>
              <a:rPr lang="en-US" b="1" dirty="0">
                <a:solidFill>
                  <a:schemeClr val="accent4">
                    <a:lumMod val="75000"/>
                  </a:schemeClr>
                </a:solidFill>
              </a:rPr>
              <a:t> </a:t>
            </a:r>
            <a:r>
              <a:rPr lang="en-US" b="1" dirty="0" err="1">
                <a:solidFill>
                  <a:schemeClr val="accent4">
                    <a:lumMod val="75000"/>
                  </a:schemeClr>
                </a:solidFill>
              </a:rPr>
              <a:t>és</a:t>
            </a:r>
            <a:r>
              <a:rPr lang="en-US" b="1" dirty="0">
                <a:solidFill>
                  <a:schemeClr val="accent4">
                    <a:lumMod val="75000"/>
                  </a:schemeClr>
                </a:solidFill>
              </a:rPr>
              <a:t> a </a:t>
            </a:r>
            <a:r>
              <a:rPr lang="en-US" b="1" dirty="0" err="1">
                <a:solidFill>
                  <a:schemeClr val="accent4">
                    <a:lumMod val="75000"/>
                  </a:schemeClr>
                </a:solidFill>
              </a:rPr>
              <a:t>másodlagos</a:t>
            </a:r>
            <a:r>
              <a:rPr lang="en-US" b="1" dirty="0">
                <a:solidFill>
                  <a:schemeClr val="accent4">
                    <a:lumMod val="75000"/>
                  </a:schemeClr>
                </a:solidFill>
              </a:rPr>
              <a:t> jog.</a:t>
            </a:r>
          </a:p>
          <a:p>
            <a:pPr algn="just"/>
            <a:r>
              <a:rPr lang="en-US" dirty="0">
                <a:solidFill>
                  <a:schemeClr val="accent4">
                    <a:lumMod val="75000"/>
                  </a:schemeClr>
                </a:solidFill>
              </a:rPr>
              <a:t>Az </a:t>
            </a:r>
            <a:r>
              <a:rPr lang="en-US" dirty="0" err="1">
                <a:solidFill>
                  <a:schemeClr val="accent4">
                    <a:lumMod val="75000"/>
                  </a:schemeClr>
                </a:solidFill>
              </a:rPr>
              <a:t>elsődleges</a:t>
            </a:r>
            <a:r>
              <a:rPr lang="en-US" dirty="0">
                <a:solidFill>
                  <a:schemeClr val="accent4">
                    <a:lumMod val="75000"/>
                  </a:schemeClr>
                </a:solidFill>
              </a:rPr>
              <a:t> jog </a:t>
            </a:r>
            <a:r>
              <a:rPr lang="en-US" dirty="0" err="1">
                <a:solidFill>
                  <a:schemeClr val="accent4">
                    <a:lumMod val="75000"/>
                  </a:schemeClr>
                </a:solidFill>
              </a:rPr>
              <a:t>alatt</a:t>
            </a:r>
            <a:r>
              <a:rPr lang="en-US" dirty="0">
                <a:solidFill>
                  <a:schemeClr val="accent4">
                    <a:lumMod val="75000"/>
                  </a:schemeClr>
                </a:solidFill>
              </a:rPr>
              <a:t> </a:t>
            </a:r>
            <a:r>
              <a:rPr lang="en-US" dirty="0" err="1">
                <a:solidFill>
                  <a:schemeClr val="accent4">
                    <a:lumMod val="75000"/>
                  </a:schemeClr>
                </a:solidFill>
              </a:rPr>
              <a:t>elsősorban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alapszerződéseket</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azok</a:t>
            </a:r>
            <a:r>
              <a:rPr lang="en-US" dirty="0">
                <a:solidFill>
                  <a:schemeClr val="accent4">
                    <a:lumMod val="75000"/>
                  </a:schemeClr>
                </a:solidFill>
              </a:rPr>
              <a:t> </a:t>
            </a:r>
            <a:r>
              <a:rPr lang="en-US" dirty="0" err="1">
                <a:solidFill>
                  <a:schemeClr val="accent4">
                    <a:lumMod val="75000"/>
                  </a:schemeClr>
                </a:solidFill>
              </a:rPr>
              <a:t>mellékleteit</a:t>
            </a:r>
            <a:r>
              <a:rPr lang="en-US" dirty="0">
                <a:solidFill>
                  <a:schemeClr val="accent4">
                    <a:lumMod val="75000"/>
                  </a:schemeClr>
                </a:solidFill>
              </a:rPr>
              <a:t> </a:t>
            </a:r>
            <a:r>
              <a:rPr lang="en-US" dirty="0" err="1">
                <a:solidFill>
                  <a:schemeClr val="accent4">
                    <a:lumMod val="75000"/>
                  </a:schemeClr>
                </a:solidFill>
              </a:rPr>
              <a:t>értjük</a:t>
            </a:r>
            <a:r>
              <a:rPr lang="en-US" dirty="0">
                <a:solidFill>
                  <a:schemeClr val="accent4">
                    <a:lumMod val="75000"/>
                  </a:schemeClr>
                </a:solidFill>
              </a:rPr>
              <a:t>, </a:t>
            </a:r>
            <a:r>
              <a:rPr lang="en-US" dirty="0" err="1">
                <a:solidFill>
                  <a:schemeClr val="accent4">
                    <a:lumMod val="75000"/>
                  </a:schemeClr>
                </a:solidFill>
              </a:rPr>
              <a:t>továbbá</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általános</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elveket</a:t>
            </a:r>
            <a:r>
              <a:rPr lang="en-US" dirty="0">
                <a:solidFill>
                  <a:schemeClr val="accent4">
                    <a:lumMod val="75000"/>
                  </a:schemeClr>
                </a:solidFill>
              </a:rPr>
              <a:t>.</a:t>
            </a:r>
          </a:p>
          <a:p>
            <a:pPr algn="just"/>
            <a:r>
              <a:rPr lang="en-US" dirty="0" err="1">
                <a:solidFill>
                  <a:schemeClr val="accent4">
                    <a:lumMod val="75000"/>
                  </a:schemeClr>
                </a:solidFill>
              </a:rPr>
              <a:t>Másodlagos</a:t>
            </a:r>
            <a:r>
              <a:rPr lang="en-US" dirty="0">
                <a:solidFill>
                  <a:schemeClr val="accent4">
                    <a:lumMod val="75000"/>
                  </a:schemeClr>
                </a:solidFill>
              </a:rPr>
              <a:t> </a:t>
            </a:r>
            <a:r>
              <a:rPr lang="en-US" dirty="0" err="1">
                <a:solidFill>
                  <a:schemeClr val="accent4">
                    <a:lumMod val="75000"/>
                  </a:schemeClr>
                </a:solidFill>
              </a:rPr>
              <a:t>jognak</a:t>
            </a:r>
            <a:r>
              <a:rPr lang="en-US" dirty="0">
                <a:solidFill>
                  <a:schemeClr val="accent4">
                    <a:lumMod val="75000"/>
                  </a:schemeClr>
                </a:solidFill>
              </a:rPr>
              <a:t> (</a:t>
            </a:r>
            <a:r>
              <a:rPr lang="en-US" dirty="0" err="1">
                <a:solidFill>
                  <a:schemeClr val="accent4">
                    <a:lumMod val="75000"/>
                  </a:schemeClr>
                </a:solidFill>
              </a:rPr>
              <a:t>származtatott</a:t>
            </a:r>
            <a:r>
              <a:rPr lang="en-US" dirty="0">
                <a:solidFill>
                  <a:schemeClr val="accent4">
                    <a:lumMod val="75000"/>
                  </a:schemeClr>
                </a:solidFill>
              </a:rPr>
              <a:t> jog)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Intézményei</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Központi</a:t>
            </a:r>
            <a:r>
              <a:rPr lang="en-US" dirty="0">
                <a:solidFill>
                  <a:schemeClr val="accent4">
                    <a:lumMod val="75000"/>
                  </a:schemeClr>
                </a:solidFill>
              </a:rPr>
              <a:t> Bank </a:t>
            </a:r>
            <a:r>
              <a:rPr lang="en-US" dirty="0" err="1">
                <a:solidFill>
                  <a:schemeClr val="accent4">
                    <a:lumMod val="75000"/>
                  </a:schemeClr>
                </a:solidFill>
              </a:rPr>
              <a:t>által</a:t>
            </a:r>
            <a:r>
              <a:rPr lang="en-US" dirty="0">
                <a:solidFill>
                  <a:schemeClr val="accent4">
                    <a:lumMod val="75000"/>
                  </a:schemeClr>
                </a:solidFill>
              </a:rPr>
              <a:t> a </a:t>
            </a:r>
            <a:r>
              <a:rPr lang="en-US" dirty="0" err="1">
                <a:solidFill>
                  <a:schemeClr val="accent4">
                    <a:lumMod val="75000"/>
                  </a:schemeClr>
                </a:solidFill>
              </a:rPr>
              <a:t>Szerződések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alkotott</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aktusokat</a:t>
            </a:r>
            <a:r>
              <a:rPr lang="en-US" dirty="0">
                <a:solidFill>
                  <a:schemeClr val="accent4">
                    <a:lumMod val="75000"/>
                  </a:schemeClr>
                </a:solidFill>
              </a:rPr>
              <a:t> </a:t>
            </a:r>
            <a:r>
              <a:rPr lang="en-US" dirty="0" err="1">
                <a:solidFill>
                  <a:schemeClr val="accent4">
                    <a:lumMod val="75000"/>
                  </a:schemeClr>
                </a:solidFill>
              </a:rPr>
              <a:t>nevezzük</a:t>
            </a:r>
            <a:r>
              <a:rPr lang="en-US" dirty="0">
                <a:solidFill>
                  <a:schemeClr val="accent4">
                    <a:lumMod val="75000"/>
                  </a:schemeClr>
                </a:solidFill>
              </a:rPr>
              <a:t>.</a:t>
            </a:r>
          </a:p>
          <a:p>
            <a:pPr algn="just"/>
            <a:r>
              <a:rPr lang="en-US" b="1" dirty="0" err="1">
                <a:solidFill>
                  <a:schemeClr val="accent4">
                    <a:lumMod val="75000"/>
                  </a:schemeClr>
                </a:solidFill>
              </a:rPr>
              <a:t>Ezenfelül</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joggyakorlata</a:t>
            </a:r>
            <a:r>
              <a:rPr lang="en-US" b="1" dirty="0">
                <a:solidFill>
                  <a:schemeClr val="accent4">
                    <a:lumMod val="75000"/>
                  </a:schemeClr>
                </a:solidFill>
              </a:rPr>
              <a:t> is </a:t>
            </a:r>
            <a:r>
              <a:rPr lang="en-US" b="1" dirty="0" err="1">
                <a:solidFill>
                  <a:schemeClr val="accent4">
                    <a:lumMod val="75000"/>
                  </a:schemeClr>
                </a:solidFill>
              </a:rPr>
              <a:t>jogforrásnak</a:t>
            </a:r>
            <a:r>
              <a:rPr lang="en-US" b="1" dirty="0">
                <a:solidFill>
                  <a:schemeClr val="accent4">
                    <a:lumMod val="75000"/>
                  </a:schemeClr>
                </a:solidFill>
              </a:rPr>
              <a:t> </a:t>
            </a:r>
            <a:r>
              <a:rPr lang="en-US" b="1" dirty="0" err="1">
                <a:solidFill>
                  <a:schemeClr val="accent4">
                    <a:lumMod val="75000"/>
                  </a:schemeClr>
                </a:solidFill>
              </a:rPr>
              <a:t>számít</a:t>
            </a:r>
            <a:r>
              <a:rPr lang="en-US" b="1" dirty="0">
                <a:solidFill>
                  <a:schemeClr val="accent4">
                    <a:lumMod val="75000"/>
                  </a:schemeClr>
                </a:solidFill>
              </a:rPr>
              <a:t> (</a:t>
            </a:r>
            <a:r>
              <a:rPr lang="en-US" b="1" dirty="0" err="1">
                <a:solidFill>
                  <a:schemeClr val="accent4">
                    <a:lumMod val="75000"/>
                  </a:schemeClr>
                </a:solidFill>
              </a:rPr>
              <a:t>páldául</a:t>
            </a:r>
            <a:r>
              <a:rPr lang="en-US" b="1" dirty="0">
                <a:solidFill>
                  <a:schemeClr val="accent4">
                    <a:lumMod val="75000"/>
                  </a:schemeClr>
                </a:solidFill>
              </a:rPr>
              <a:t> a </a:t>
            </a:r>
            <a:r>
              <a:rPr lang="en-US" b="1" dirty="0" err="1">
                <a:solidFill>
                  <a:schemeClr val="accent4">
                    <a:lumMod val="75000"/>
                  </a:schemeClr>
                </a:solidFill>
              </a:rPr>
              <a:t>jogforrások</a:t>
            </a:r>
            <a:r>
              <a:rPr lang="en-US" b="1" dirty="0">
                <a:solidFill>
                  <a:schemeClr val="accent4">
                    <a:lumMod val="75000"/>
                  </a:schemeClr>
                </a:solidFill>
              </a:rPr>
              <a:t> </a:t>
            </a:r>
            <a:r>
              <a:rPr lang="en-US" b="1" dirty="0" err="1">
                <a:solidFill>
                  <a:schemeClr val="accent4">
                    <a:lumMod val="75000"/>
                  </a:schemeClr>
                </a:solidFill>
              </a:rPr>
              <a:t>konkretizálása</a:t>
            </a:r>
            <a:r>
              <a:rPr lang="en-US" b="1" dirty="0">
                <a:solidFill>
                  <a:schemeClr val="accent4">
                    <a:lumMod val="75000"/>
                  </a:schemeClr>
                </a:solidFill>
              </a:rPr>
              <a:t>, </a:t>
            </a:r>
            <a:r>
              <a:rPr lang="en-US" b="1" dirty="0" err="1">
                <a:solidFill>
                  <a:schemeClr val="accent4">
                    <a:lumMod val="75000"/>
                  </a:schemeClr>
                </a:solidFill>
              </a:rPr>
              <a:t>illetve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általános</a:t>
            </a:r>
            <a:r>
              <a:rPr lang="en-US" b="1" dirty="0">
                <a:solidFill>
                  <a:schemeClr val="accent4">
                    <a:lumMod val="75000"/>
                  </a:schemeClr>
                </a:solidFill>
              </a:rPr>
              <a:t> </a:t>
            </a:r>
            <a:r>
              <a:rPr lang="en-US" b="1" dirty="0" err="1">
                <a:solidFill>
                  <a:schemeClr val="accent4">
                    <a:lumMod val="75000"/>
                  </a:schemeClr>
                </a:solidFill>
              </a:rPr>
              <a:t>jogi</a:t>
            </a:r>
            <a:r>
              <a:rPr lang="en-US" b="1" dirty="0">
                <a:solidFill>
                  <a:schemeClr val="accent4">
                    <a:lumMod val="75000"/>
                  </a:schemeClr>
                </a:solidFill>
              </a:rPr>
              <a:t> </a:t>
            </a:r>
            <a:r>
              <a:rPr lang="en-US" b="1" dirty="0" err="1">
                <a:solidFill>
                  <a:schemeClr val="accent4">
                    <a:lumMod val="75000"/>
                  </a:schemeClr>
                </a:solidFill>
              </a:rPr>
              <a:t>elvek</a:t>
            </a:r>
            <a:r>
              <a:rPr lang="en-US" b="1" dirty="0">
                <a:solidFill>
                  <a:schemeClr val="accent4">
                    <a:lumMod val="75000"/>
                  </a:schemeClr>
                </a:solidFill>
              </a:rPr>
              <a:t> </a:t>
            </a:r>
            <a:r>
              <a:rPr lang="en-US" b="1" dirty="0" err="1">
                <a:solidFill>
                  <a:schemeClr val="accent4">
                    <a:lumMod val="75000"/>
                  </a:schemeClr>
                </a:solidFill>
              </a:rPr>
              <a:t>elismerése</a:t>
            </a:r>
            <a:r>
              <a:rPr lang="en-US" b="1" dirty="0">
                <a:solidFill>
                  <a:schemeClr val="accent4">
                    <a:lumMod val="75000"/>
                  </a:schemeClr>
                </a:solidFill>
              </a:rPr>
              <a:t> </a:t>
            </a:r>
            <a:r>
              <a:rPr lang="en-US" b="1" dirty="0" err="1">
                <a:solidFill>
                  <a:schemeClr val="accent4">
                    <a:lumMod val="75000"/>
                  </a:schemeClr>
                </a:solidFill>
              </a:rPr>
              <a:t>során</a:t>
            </a:r>
            <a:r>
              <a:rPr lang="en-US" b="1" dirty="0">
                <a:solidFill>
                  <a:schemeClr val="accent4">
                    <a:lumMod val="75000"/>
                  </a:schemeClr>
                </a:solidFill>
              </a:rPr>
              <a:t>). </a:t>
            </a:r>
            <a:endParaRPr lang="en-US" dirty="0">
              <a:solidFill>
                <a:schemeClr val="accent4">
                  <a:lumMod val="75000"/>
                </a:schemeClr>
              </a:solidFill>
            </a:endParaRPr>
          </a:p>
        </p:txBody>
      </p:sp>
    </p:spTree>
    <p:extLst>
      <p:ext uri="{BB962C8B-B14F-4D97-AF65-F5344CB8AC3E}">
        <p14:creationId xmlns:p14="http://schemas.microsoft.com/office/powerpoint/2010/main" val="228884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1945</Words>
  <Application>Microsoft Office PowerPoint</Application>
  <PresentationFormat>Szélesvásznú</PresentationFormat>
  <Paragraphs>173</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 Theme</vt:lpstr>
      <vt:lpstr>PowerPoint-bemutató</vt:lpstr>
      <vt:lpstr>Miklós Szirbik, Az EU Jogrendszere </vt:lpstr>
      <vt:lpstr>Miklós Szirbik, Az EU Jogrendszere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Köszönöm a figyelmüket!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Tanterem</cp:lastModifiedBy>
  <cp:revision>47</cp:revision>
  <dcterms:created xsi:type="dcterms:W3CDTF">2019-02-07T17:10:18Z</dcterms:created>
  <dcterms:modified xsi:type="dcterms:W3CDTF">2019-11-11T10:32:43Z</dcterms:modified>
</cp:coreProperties>
</file>